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Oswald Bold" charset="1" panose="00000800000000000000"/>
      <p:regular r:id="rId24"/>
    </p:embeddedFont>
    <p:embeddedFont>
      <p:font typeface="Nunito" charset="1" panose="00000000000000000000"/>
      <p:regular r:id="rId25"/>
    </p:embeddedFont>
    <p:embeddedFont>
      <p:font typeface="Canva Sans" charset="1" panose="020B0503030501040103"/>
      <p:regular r:id="rId26"/>
    </p:embeddedFont>
    <p:embeddedFont>
      <p:font typeface="Oswald" charset="1" panose="00000500000000000000"/>
      <p:regular r:id="rId27"/>
    </p:embeddedFont>
    <p:embeddedFont>
      <p:font typeface="Nunito Bold" charset="1" panose="0000000000000000000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pn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svg" Type="http://schemas.openxmlformats.org/officeDocument/2006/relationships/image"/><Relationship Id="rId11" Target="../media/image2.png" Type="http://schemas.openxmlformats.org/officeDocument/2006/relationships/image"/><Relationship Id="rId12" Target="../media/image3.svg" Type="http://schemas.openxmlformats.org/officeDocument/2006/relationships/image"/><Relationship Id="rId13" Target="../media/image7.png" Type="http://schemas.openxmlformats.org/officeDocument/2006/relationships/image"/><Relationship Id="rId14" Target="../media/image8.svg" Type="http://schemas.openxmlformats.org/officeDocument/2006/relationships/image"/><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2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27.jpeg" Type="http://schemas.openxmlformats.org/officeDocument/2006/relationships/image"/><Relationship Id="rId8" Target="../media/image28.jpeg" Type="http://schemas.openxmlformats.org/officeDocument/2006/relationships/image"/><Relationship Id="rId9" Target="../media/image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29.jpeg" Type="http://schemas.openxmlformats.org/officeDocument/2006/relationships/image"/><Relationship Id="rId8" Target="../media/image14.jpeg" Type="http://schemas.openxmlformats.org/officeDocument/2006/relationships/image"/><Relationship Id="rId9" Target="../media/image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2.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30.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2.jpe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5.jpeg" Type="http://schemas.openxmlformats.org/officeDocument/2006/relationships/image"/><Relationship Id="rId8" Target="../media/image16.jpeg" Type="http://schemas.openxmlformats.org/officeDocument/2006/relationships/image"/><Relationship Id="rId9" Target="../media/image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pn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2.png" Type="http://schemas.openxmlformats.org/officeDocument/2006/relationships/image"/><Relationship Id="rId8" Target="../media/image3.svg" Type="http://schemas.openxmlformats.org/officeDocument/2006/relationships/image"/><Relationship Id="rId9" Target="../media/image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2474923" y="2230009"/>
            <a:ext cx="19090685" cy="5826982"/>
            <a:chOff x="0" y="0"/>
            <a:chExt cx="1997206" cy="609600"/>
          </a:xfrm>
        </p:grpSpPr>
        <p:sp>
          <p:nvSpPr>
            <p:cNvPr name="Freeform 4" id="4"/>
            <p:cNvSpPr/>
            <p:nvPr/>
          </p:nvSpPr>
          <p:spPr>
            <a:xfrm flipH="false" flipV="false" rot="0">
              <a:off x="0" y="0"/>
              <a:ext cx="1997206" cy="609600"/>
            </a:xfrm>
            <a:custGeom>
              <a:avLst/>
              <a:gdLst/>
              <a:ahLst/>
              <a:cxnLst/>
              <a:rect r="r" b="b" t="t" l="l"/>
              <a:pathLst>
                <a:path h="609600" w="1997206">
                  <a:moveTo>
                    <a:pt x="203200" y="0"/>
                  </a:moveTo>
                  <a:lnTo>
                    <a:pt x="1794006" y="0"/>
                  </a:lnTo>
                  <a:lnTo>
                    <a:pt x="1997206" y="609600"/>
                  </a:lnTo>
                  <a:lnTo>
                    <a:pt x="0" y="609600"/>
                  </a:lnTo>
                  <a:lnTo>
                    <a:pt x="203200" y="0"/>
                  </a:lnTo>
                  <a:close/>
                </a:path>
              </a:pathLst>
            </a:custGeom>
            <a:solidFill>
              <a:srgbClr val="7B1919"/>
            </a:solidFill>
          </p:spPr>
        </p:sp>
        <p:sp>
          <p:nvSpPr>
            <p:cNvPr name="TextBox 5" id="5"/>
            <p:cNvSpPr txBox="true"/>
            <p:nvPr/>
          </p:nvSpPr>
          <p:spPr>
            <a:xfrm>
              <a:off x="127000" y="-38100"/>
              <a:ext cx="174320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5854545" y="0"/>
            <a:ext cx="18624154" cy="879452"/>
            <a:chOff x="0" y="0"/>
            <a:chExt cx="6735843" cy="318073"/>
          </a:xfrm>
        </p:grpSpPr>
        <p:sp>
          <p:nvSpPr>
            <p:cNvPr name="Freeform 7" id="7"/>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8" id="8"/>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true" flipV="true" rot="0">
            <a:off x="8208831" y="0"/>
            <a:ext cx="6957791" cy="6274662"/>
          </a:xfrm>
          <a:custGeom>
            <a:avLst/>
            <a:gdLst/>
            <a:ahLst/>
            <a:cxnLst/>
            <a:rect r="r" b="b" t="t" l="l"/>
            <a:pathLst>
              <a:path h="6274662" w="6957791">
                <a:moveTo>
                  <a:pt x="6957791" y="6274662"/>
                </a:moveTo>
                <a:lnTo>
                  <a:pt x="0" y="6274662"/>
                </a:lnTo>
                <a:lnTo>
                  <a:pt x="0" y="0"/>
                </a:lnTo>
                <a:lnTo>
                  <a:pt x="6957791" y="0"/>
                </a:lnTo>
                <a:lnTo>
                  <a:pt x="6957791" y="6274662"/>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0471399" y="-416033"/>
            <a:ext cx="8266845" cy="7159088"/>
            <a:chOff x="0" y="0"/>
            <a:chExt cx="6350000" cy="5499100"/>
          </a:xfrm>
        </p:grpSpPr>
        <p:sp>
          <p:nvSpPr>
            <p:cNvPr name="Freeform 11" id="11"/>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5"/>
              <a:stretch>
                <a:fillRect l="-14990" t="0" r="-14990" b="0"/>
              </a:stretch>
            </a:blipFill>
            <a:ln w="190500" cap="sq">
              <a:solidFill>
                <a:srgbClr val="84282E"/>
              </a:solidFill>
              <a:prstDash val="solid"/>
              <a:miter/>
            </a:ln>
          </p:spPr>
        </p:sp>
      </p:grpSp>
      <p:sp>
        <p:nvSpPr>
          <p:cNvPr name="Freeform 12" id="12"/>
          <p:cNvSpPr/>
          <p:nvPr/>
        </p:nvSpPr>
        <p:spPr>
          <a:xfrm flipH="true" flipV="false" rot="0">
            <a:off x="11330209" y="4012338"/>
            <a:ext cx="6957791" cy="6274662"/>
          </a:xfrm>
          <a:custGeom>
            <a:avLst/>
            <a:gdLst/>
            <a:ahLst/>
            <a:cxnLst/>
            <a:rect r="r" b="b" t="t" l="l"/>
            <a:pathLst>
              <a:path h="6274662" w="6957791">
                <a:moveTo>
                  <a:pt x="6957791" y="0"/>
                </a:moveTo>
                <a:lnTo>
                  <a:pt x="0" y="0"/>
                </a:lnTo>
                <a:lnTo>
                  <a:pt x="0" y="6274662"/>
                </a:lnTo>
                <a:lnTo>
                  <a:pt x="6957791" y="6274662"/>
                </a:lnTo>
                <a:lnTo>
                  <a:pt x="6957791"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488554" y="9794012"/>
            <a:ext cx="10440007" cy="492988"/>
            <a:chOff x="0" y="0"/>
            <a:chExt cx="6735843" cy="318073"/>
          </a:xfrm>
        </p:grpSpPr>
        <p:sp>
          <p:nvSpPr>
            <p:cNvPr name="Freeform 14" id="14"/>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5" id="15"/>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TextBox 16" id="16"/>
          <p:cNvSpPr txBox="true"/>
          <p:nvPr/>
        </p:nvSpPr>
        <p:spPr>
          <a:xfrm rot="0">
            <a:off x="603823" y="3041129"/>
            <a:ext cx="11299838" cy="5225647"/>
          </a:xfrm>
          <a:prstGeom prst="rect">
            <a:avLst/>
          </a:prstGeom>
        </p:spPr>
        <p:txBody>
          <a:bodyPr anchor="t" rtlCol="false" tIns="0" lIns="0" bIns="0" rIns="0">
            <a:spAutoFit/>
          </a:bodyPr>
          <a:lstStyle/>
          <a:p>
            <a:pPr algn="l">
              <a:lnSpc>
                <a:spcPts val="13586"/>
              </a:lnSpc>
            </a:pPr>
            <a:r>
              <a:rPr lang="en-US" sz="13586" b="true">
                <a:solidFill>
                  <a:srgbClr val="FFFFFF"/>
                </a:solidFill>
                <a:latin typeface="Oswald Bold"/>
                <a:ea typeface="Oswald Bold"/>
                <a:cs typeface="Oswald Bold"/>
                <a:sym typeface="Oswald Bold"/>
              </a:rPr>
              <a:t>FOREIGN DIRECT INVESTMENT </a:t>
            </a:r>
          </a:p>
        </p:txBody>
      </p:sp>
      <p:sp>
        <p:nvSpPr>
          <p:cNvPr name="Freeform 17" id="17"/>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18" id="18"/>
          <p:cNvSpPr txBox="true"/>
          <p:nvPr/>
        </p:nvSpPr>
        <p:spPr>
          <a:xfrm rot="0">
            <a:off x="387889" y="2316276"/>
            <a:ext cx="10083511" cy="821055"/>
          </a:xfrm>
          <a:prstGeom prst="rect">
            <a:avLst/>
          </a:prstGeom>
        </p:spPr>
        <p:txBody>
          <a:bodyPr anchor="t" rtlCol="false" tIns="0" lIns="0" bIns="0" rIns="0">
            <a:spAutoFit/>
          </a:bodyPr>
          <a:lstStyle/>
          <a:p>
            <a:pPr algn="l">
              <a:lnSpc>
                <a:spcPts val="6720"/>
              </a:lnSpc>
              <a:spcBef>
                <a:spcPct val="0"/>
              </a:spcBef>
            </a:pPr>
            <a:r>
              <a:rPr lang="en-US" sz="4800" spc="240">
                <a:solidFill>
                  <a:srgbClr val="FFFFFF"/>
                </a:solidFill>
                <a:latin typeface="Nunito"/>
                <a:ea typeface="Nunito"/>
                <a:cs typeface="Nunito"/>
                <a:sym typeface="Nunito"/>
              </a:rPr>
              <a:t>Welcome to our Presentation on </a:t>
            </a:r>
          </a:p>
        </p:txBody>
      </p:sp>
      <p:sp>
        <p:nvSpPr>
          <p:cNvPr name="TextBox 19" id="19"/>
          <p:cNvSpPr txBox="true"/>
          <p:nvPr/>
        </p:nvSpPr>
        <p:spPr>
          <a:xfrm rot="0">
            <a:off x="603823" y="8408612"/>
            <a:ext cx="5465426" cy="976630"/>
          </a:xfrm>
          <a:prstGeom prst="rect">
            <a:avLst/>
          </a:prstGeom>
        </p:spPr>
        <p:txBody>
          <a:bodyPr anchor="t" rtlCol="false" tIns="0" lIns="0" bIns="0" rIns="0">
            <a:spAutoFit/>
          </a:bodyPr>
          <a:lstStyle/>
          <a:p>
            <a:pPr algn="l">
              <a:lnSpc>
                <a:spcPts val="3919"/>
              </a:lnSpc>
              <a:spcBef>
                <a:spcPct val="0"/>
              </a:spcBef>
            </a:pPr>
            <a:r>
              <a:rPr lang="en-US" sz="2799" spc="139">
                <a:solidFill>
                  <a:srgbClr val="FFFFFF"/>
                </a:solidFill>
                <a:latin typeface="Nunito"/>
                <a:ea typeface="Nunito"/>
                <a:cs typeface="Nunito"/>
                <a:sym typeface="Nunito"/>
              </a:rPr>
              <a:t>Govt. G. N. A. P. G. College, Bhatapara(c.g.)</a:t>
            </a:r>
          </a:p>
        </p:txBody>
      </p:sp>
      <p:sp>
        <p:nvSpPr>
          <p:cNvPr name="TextBox 20" id="20"/>
          <p:cNvSpPr txBox="true"/>
          <p:nvPr/>
        </p:nvSpPr>
        <p:spPr>
          <a:xfrm rot="0">
            <a:off x="1846372" y="971550"/>
            <a:ext cx="2980328" cy="481330"/>
          </a:xfrm>
          <a:prstGeom prst="rect">
            <a:avLst/>
          </a:prstGeom>
        </p:spPr>
        <p:txBody>
          <a:bodyPr anchor="t" rtlCol="false" tIns="0" lIns="0" bIns="0" rIns="0">
            <a:spAutoFit/>
          </a:bodyPr>
          <a:lstStyle/>
          <a:p>
            <a:pPr algn="l">
              <a:lnSpc>
                <a:spcPts val="3919"/>
              </a:lnSpc>
              <a:spcBef>
                <a:spcPct val="0"/>
              </a:spcBef>
            </a:pPr>
            <a:r>
              <a:rPr lang="en-US" sz="2799" spc="139">
                <a:solidFill>
                  <a:srgbClr val="FFFFFF"/>
                </a:solidFill>
                <a:latin typeface="Nunito"/>
                <a:ea typeface="Nunito"/>
                <a:cs typeface="Nunito"/>
                <a:sym typeface="Nunito"/>
              </a:rPr>
              <a:t>Stock Market</a:t>
            </a:r>
          </a:p>
        </p:txBody>
      </p:sp>
      <p:sp>
        <p:nvSpPr>
          <p:cNvPr name="Freeform 21" id="21"/>
          <p:cNvSpPr/>
          <p:nvPr/>
        </p:nvSpPr>
        <p:spPr>
          <a:xfrm flipH="false" flipV="false" rot="0">
            <a:off x="5854545" y="1452880"/>
            <a:ext cx="879452" cy="271831"/>
          </a:xfrm>
          <a:custGeom>
            <a:avLst/>
            <a:gdLst/>
            <a:ahLst/>
            <a:cxnLst/>
            <a:rect r="r" b="b" t="t" l="l"/>
            <a:pathLst>
              <a:path h="271831" w="879452">
                <a:moveTo>
                  <a:pt x="0" y="0"/>
                </a:moveTo>
                <a:lnTo>
                  <a:pt x="879451" y="0"/>
                </a:lnTo>
                <a:lnTo>
                  <a:pt x="879451" y="271831"/>
                </a:lnTo>
                <a:lnTo>
                  <a:pt x="0" y="2718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false" flipV="false" rot="0">
            <a:off x="9144000" y="8758617"/>
            <a:ext cx="879452" cy="271831"/>
          </a:xfrm>
          <a:custGeom>
            <a:avLst/>
            <a:gdLst/>
            <a:ahLst/>
            <a:cxnLst/>
            <a:rect r="r" b="b" t="t" l="l"/>
            <a:pathLst>
              <a:path h="271831" w="879452">
                <a:moveTo>
                  <a:pt x="0" y="0"/>
                </a:moveTo>
                <a:lnTo>
                  <a:pt x="879452" y="0"/>
                </a:lnTo>
                <a:lnTo>
                  <a:pt x="879452" y="271830"/>
                </a:lnTo>
                <a:lnTo>
                  <a:pt x="0" y="2718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2320703" y="2800350"/>
            <a:ext cx="10778176" cy="1660031"/>
          </a:xfrm>
          <a:prstGeom prst="rect">
            <a:avLst/>
          </a:prstGeom>
        </p:spPr>
        <p:txBody>
          <a:bodyPr anchor="t" rtlCol="false" tIns="0" lIns="0" bIns="0" rIns="0">
            <a:spAutoFit/>
          </a:bodyPr>
          <a:lstStyle/>
          <a:p>
            <a:pPr algn="ctr">
              <a:lnSpc>
                <a:spcPts val="12401"/>
              </a:lnSpc>
            </a:pPr>
            <a:r>
              <a:rPr lang="en-US" sz="12401">
                <a:solidFill>
                  <a:srgbClr val="FFFFFF"/>
                </a:solidFill>
                <a:latin typeface="Oswald"/>
                <a:ea typeface="Oswald"/>
                <a:cs typeface="Oswald"/>
                <a:sym typeface="Oswald"/>
              </a:rPr>
              <a:t>BENEFITS OF FDI</a:t>
            </a:r>
          </a:p>
        </p:txBody>
      </p:sp>
      <p:grpSp>
        <p:nvGrpSpPr>
          <p:cNvPr name="Group 4" id="4"/>
          <p:cNvGrpSpPr/>
          <p:nvPr/>
        </p:nvGrpSpPr>
        <p:grpSpPr>
          <a:xfrm rot="0">
            <a:off x="5854545" y="0"/>
            <a:ext cx="18624154" cy="879452"/>
            <a:chOff x="0" y="0"/>
            <a:chExt cx="6735843" cy="318073"/>
          </a:xfrm>
        </p:grpSpPr>
        <p:sp>
          <p:nvSpPr>
            <p:cNvPr name="Freeform 5" id="5"/>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6" id="6"/>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488554" y="9794012"/>
            <a:ext cx="10440007" cy="492988"/>
            <a:chOff x="0" y="0"/>
            <a:chExt cx="6735843" cy="318073"/>
          </a:xfrm>
        </p:grpSpPr>
        <p:sp>
          <p:nvSpPr>
            <p:cNvPr name="Freeform 8" id="8"/>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9" id="9"/>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1" id="11"/>
          <p:cNvSpPr/>
          <p:nvPr/>
        </p:nvSpPr>
        <p:spPr>
          <a:xfrm flipH="false" flipV="false" rot="0">
            <a:off x="0" y="5338169"/>
            <a:ext cx="5487615" cy="4948831"/>
          </a:xfrm>
          <a:custGeom>
            <a:avLst/>
            <a:gdLst/>
            <a:ahLst/>
            <a:cxnLst/>
            <a:rect r="r" b="b" t="t" l="l"/>
            <a:pathLst>
              <a:path h="4948831" w="5487615">
                <a:moveTo>
                  <a:pt x="0" y="0"/>
                </a:moveTo>
                <a:lnTo>
                  <a:pt x="5487615" y="0"/>
                </a:lnTo>
                <a:lnTo>
                  <a:pt x="5487615" y="4948831"/>
                </a:lnTo>
                <a:lnTo>
                  <a:pt x="0" y="49488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true" flipV="true" rot="0">
            <a:off x="12584522" y="0"/>
            <a:ext cx="5703478" cy="5143500"/>
          </a:xfrm>
          <a:custGeom>
            <a:avLst/>
            <a:gdLst/>
            <a:ahLst/>
            <a:cxnLst/>
            <a:rect r="r" b="b" t="t" l="l"/>
            <a:pathLst>
              <a:path h="5143500" w="5703478">
                <a:moveTo>
                  <a:pt x="5703478" y="5143500"/>
                </a:moveTo>
                <a:lnTo>
                  <a:pt x="0" y="5143500"/>
                </a:lnTo>
                <a:lnTo>
                  <a:pt x="0" y="0"/>
                </a:lnTo>
                <a:lnTo>
                  <a:pt x="5703478" y="0"/>
                </a:lnTo>
                <a:lnTo>
                  <a:pt x="5703478" y="514350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5074054" y="4779086"/>
            <a:ext cx="13213946" cy="4479214"/>
          </a:xfrm>
          <a:prstGeom prst="rect">
            <a:avLst/>
          </a:prstGeom>
        </p:spPr>
        <p:txBody>
          <a:bodyPr anchor="t" rtlCol="false" tIns="0" lIns="0" bIns="0" rIns="0">
            <a:spAutoFit/>
          </a:bodyPr>
          <a:lstStyle/>
          <a:p>
            <a:pPr algn="l">
              <a:lnSpc>
                <a:spcPts val="5843"/>
              </a:lnSpc>
            </a:pPr>
            <a:r>
              <a:rPr lang="en-US" sz="5843">
                <a:solidFill>
                  <a:srgbClr val="FFFFFF"/>
                </a:solidFill>
                <a:latin typeface="Oswald"/>
                <a:ea typeface="Oswald"/>
                <a:cs typeface="Oswald"/>
                <a:sym typeface="Oswald"/>
              </a:rPr>
              <a:t>• Creates new jobs and skill development in the host country.</a:t>
            </a:r>
          </a:p>
          <a:p>
            <a:pPr algn="l">
              <a:lnSpc>
                <a:spcPts val="5843"/>
              </a:lnSpc>
            </a:pPr>
            <a:r>
              <a:rPr lang="en-US" sz="5843">
                <a:solidFill>
                  <a:srgbClr val="FFFFFF"/>
                </a:solidFill>
                <a:latin typeface="Oswald"/>
                <a:ea typeface="Oswald"/>
                <a:cs typeface="Oswald"/>
                <a:sym typeface="Oswald"/>
              </a:rPr>
              <a:t>• Facilitates technology and knowledge transfer.</a:t>
            </a:r>
          </a:p>
          <a:p>
            <a:pPr algn="l">
              <a:lnSpc>
                <a:spcPts val="5843"/>
              </a:lnSpc>
            </a:pPr>
            <a:r>
              <a:rPr lang="en-US" sz="5843">
                <a:solidFill>
                  <a:srgbClr val="FFFFFF"/>
                </a:solidFill>
                <a:latin typeface="Oswald"/>
                <a:ea typeface="Oswald"/>
                <a:cs typeface="Oswald"/>
                <a:sym typeface="Oswald"/>
              </a:rPr>
              <a:t>• Boosts infrastructure and economic growth.</a:t>
            </a:r>
          </a:p>
          <a:p>
            <a:pPr algn="l">
              <a:lnSpc>
                <a:spcPts val="5843"/>
              </a:lnSpc>
            </a:pPr>
            <a:r>
              <a:rPr lang="en-US" sz="5843">
                <a:solidFill>
                  <a:srgbClr val="FFFFFF"/>
                </a:solidFill>
                <a:latin typeface="Oswald"/>
                <a:ea typeface="Oswald"/>
                <a:cs typeface="Oswald"/>
                <a:sym typeface="Oswald"/>
              </a:rPr>
              <a:t>• Increases exports and integration into global supply chains.</a:t>
            </a:r>
          </a:p>
        </p:txBody>
      </p:sp>
      <p:sp>
        <p:nvSpPr>
          <p:cNvPr name="Freeform 14" id="14"/>
          <p:cNvSpPr/>
          <p:nvPr/>
        </p:nvSpPr>
        <p:spPr>
          <a:xfrm flipH="false" flipV="false" rot="0">
            <a:off x="1028700" y="2571750"/>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673800" y="2632950"/>
            <a:ext cx="8115300" cy="1118235"/>
          </a:xfrm>
          <a:prstGeom prst="rect">
            <a:avLst/>
          </a:prstGeom>
        </p:spPr>
        <p:txBody>
          <a:bodyPr anchor="t" rtlCol="false" tIns="0" lIns="0" bIns="0" rIns="0">
            <a:spAutoFit/>
          </a:bodyPr>
          <a:lstStyle/>
          <a:p>
            <a:pPr algn="l">
              <a:lnSpc>
                <a:spcPts val="8400"/>
              </a:lnSpc>
            </a:pPr>
            <a:r>
              <a:rPr lang="en-US" sz="8400" b="true">
                <a:solidFill>
                  <a:srgbClr val="FFFFFF"/>
                </a:solidFill>
                <a:latin typeface="Oswald Bold"/>
                <a:ea typeface="Oswald Bold"/>
                <a:cs typeface="Oswald Bold"/>
                <a:sym typeface="Oswald Bold"/>
              </a:rPr>
              <a:t> Drawbacks of FDI</a:t>
            </a:r>
          </a:p>
        </p:txBody>
      </p:sp>
      <p:pic>
        <p:nvPicPr>
          <p:cNvPr name="Picture 4" id="4"/>
          <p:cNvPicPr>
            <a:picLocks noChangeAspect="true"/>
          </p:cNvPicPr>
          <p:nvPr/>
        </p:nvPicPr>
        <p:blipFill>
          <a:blip r:embed="rId3"/>
          <a:stretch>
            <a:fillRect/>
          </a:stretch>
        </p:blipFill>
        <p:spPr>
          <a:xfrm rot="0">
            <a:off x="8722399" y="1437787"/>
            <a:ext cx="9312983" cy="8674023"/>
          </a:xfrm>
          <a:prstGeom prst="rect">
            <a:avLst/>
          </a:prstGeom>
        </p:spPr>
      </p:pic>
      <p:grpSp>
        <p:nvGrpSpPr>
          <p:cNvPr name="Group 5" id="5"/>
          <p:cNvGrpSpPr/>
          <p:nvPr/>
        </p:nvGrpSpPr>
        <p:grpSpPr>
          <a:xfrm rot="0">
            <a:off x="5854545" y="0"/>
            <a:ext cx="18624154" cy="879452"/>
            <a:chOff x="0" y="0"/>
            <a:chExt cx="6735843" cy="318073"/>
          </a:xfrm>
        </p:grpSpPr>
        <p:sp>
          <p:nvSpPr>
            <p:cNvPr name="Freeform 6" id="6"/>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7" id="7"/>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488554" y="9794012"/>
            <a:ext cx="10440007" cy="492988"/>
            <a:chOff x="0" y="0"/>
            <a:chExt cx="6735843" cy="318073"/>
          </a:xfrm>
        </p:grpSpPr>
        <p:sp>
          <p:nvSpPr>
            <p:cNvPr name="Freeform 9" id="9"/>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0" id="10"/>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12" id="12"/>
          <p:cNvSpPr txBox="true"/>
          <p:nvPr/>
        </p:nvSpPr>
        <p:spPr>
          <a:xfrm rot="0">
            <a:off x="1846372" y="971550"/>
            <a:ext cx="2980328" cy="481330"/>
          </a:xfrm>
          <a:prstGeom prst="rect">
            <a:avLst/>
          </a:prstGeom>
        </p:spPr>
        <p:txBody>
          <a:bodyPr anchor="t" rtlCol="false" tIns="0" lIns="0" bIns="0" rIns="0">
            <a:spAutoFit/>
          </a:bodyPr>
          <a:lstStyle/>
          <a:p>
            <a:pPr algn="l">
              <a:lnSpc>
                <a:spcPts val="3919"/>
              </a:lnSpc>
              <a:spcBef>
                <a:spcPct val="0"/>
              </a:spcBef>
            </a:pPr>
            <a:r>
              <a:rPr lang="en-US" sz="2799" spc="139">
                <a:solidFill>
                  <a:srgbClr val="FFFFFF"/>
                </a:solidFill>
                <a:latin typeface="Nunito"/>
                <a:ea typeface="Nunito"/>
                <a:cs typeface="Nunito"/>
                <a:sym typeface="Nunito"/>
              </a:rPr>
              <a:t>Salford &amp; Co.</a:t>
            </a:r>
          </a:p>
        </p:txBody>
      </p:sp>
      <p:sp>
        <p:nvSpPr>
          <p:cNvPr name="TextBox 13" id="13"/>
          <p:cNvSpPr txBox="true"/>
          <p:nvPr/>
        </p:nvSpPr>
        <p:spPr>
          <a:xfrm rot="0">
            <a:off x="1468426" y="4195920"/>
            <a:ext cx="7780667" cy="3629106"/>
          </a:xfrm>
          <a:prstGeom prst="rect">
            <a:avLst/>
          </a:prstGeom>
        </p:spPr>
        <p:txBody>
          <a:bodyPr anchor="t" rtlCol="false" tIns="0" lIns="0" bIns="0" rIns="0">
            <a:spAutoFit/>
          </a:bodyPr>
          <a:lstStyle/>
          <a:p>
            <a:pPr algn="just">
              <a:lnSpc>
                <a:spcPts val="4891"/>
              </a:lnSpc>
            </a:pPr>
            <a:r>
              <a:rPr lang="en-US" sz="3493">
                <a:solidFill>
                  <a:srgbClr val="FFFFFF"/>
                </a:solidFill>
                <a:latin typeface="Nunito"/>
                <a:ea typeface="Nunito"/>
                <a:cs typeface="Nunito"/>
                <a:sym typeface="Nunito"/>
              </a:rPr>
              <a:t>• Possible loss of control over key sectors in the host country.</a:t>
            </a:r>
          </a:p>
          <a:p>
            <a:pPr algn="just">
              <a:lnSpc>
                <a:spcPts val="4891"/>
              </a:lnSpc>
            </a:pPr>
            <a:r>
              <a:rPr lang="en-US" sz="3493">
                <a:solidFill>
                  <a:srgbClr val="FFFFFF"/>
                </a:solidFill>
                <a:latin typeface="Nunito"/>
                <a:ea typeface="Nunito"/>
                <a:cs typeface="Nunito"/>
                <a:sym typeface="Nunito"/>
              </a:rPr>
              <a:t>• Can drive domestic businesses out of the market.</a:t>
            </a:r>
          </a:p>
          <a:p>
            <a:pPr algn="just">
              <a:lnSpc>
                <a:spcPts val="4891"/>
              </a:lnSpc>
            </a:pPr>
            <a:r>
              <a:rPr lang="en-US" sz="3493">
                <a:solidFill>
                  <a:srgbClr val="FFFFFF"/>
                </a:solidFill>
                <a:latin typeface="Nunito"/>
                <a:ea typeface="Nunito"/>
                <a:cs typeface="Nunito"/>
                <a:sym typeface="Nunito"/>
              </a:rPr>
              <a:t>• Social and environmental impacts, including cultural shifts and pollution.</a:t>
            </a:r>
          </a:p>
        </p:txBody>
      </p:sp>
      <p:sp>
        <p:nvSpPr>
          <p:cNvPr name="Freeform 14" id="14"/>
          <p:cNvSpPr/>
          <p:nvPr/>
        </p:nvSpPr>
        <p:spPr>
          <a:xfrm flipH="false" flipV="false" rot="0">
            <a:off x="0" y="7131640"/>
            <a:ext cx="3498887" cy="3155360"/>
          </a:xfrm>
          <a:custGeom>
            <a:avLst/>
            <a:gdLst/>
            <a:ahLst/>
            <a:cxnLst/>
            <a:rect r="r" b="b" t="t" l="l"/>
            <a:pathLst>
              <a:path h="3155360" w="3498887">
                <a:moveTo>
                  <a:pt x="0" y="0"/>
                </a:moveTo>
                <a:lnTo>
                  <a:pt x="3498887" y="0"/>
                </a:lnTo>
                <a:lnTo>
                  <a:pt x="3498887" y="3155360"/>
                </a:lnTo>
                <a:lnTo>
                  <a:pt x="0" y="31553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true" flipV="true" rot="0">
            <a:off x="15166622" y="0"/>
            <a:ext cx="3121378" cy="2814916"/>
          </a:xfrm>
          <a:custGeom>
            <a:avLst/>
            <a:gdLst/>
            <a:ahLst/>
            <a:cxnLst/>
            <a:rect r="r" b="b" t="t" l="l"/>
            <a:pathLst>
              <a:path h="2814916" w="3121378">
                <a:moveTo>
                  <a:pt x="3121378" y="2814916"/>
                </a:moveTo>
                <a:lnTo>
                  <a:pt x="0" y="2814916"/>
                </a:lnTo>
                <a:lnTo>
                  <a:pt x="0" y="0"/>
                </a:lnTo>
                <a:lnTo>
                  <a:pt x="3121378" y="0"/>
                </a:lnTo>
                <a:lnTo>
                  <a:pt x="3121378" y="2814916"/>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1028700" y="221386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7929916" y="8326911"/>
            <a:ext cx="879452" cy="271831"/>
          </a:xfrm>
          <a:custGeom>
            <a:avLst/>
            <a:gdLst/>
            <a:ahLst/>
            <a:cxnLst/>
            <a:rect r="r" b="b" t="t" l="l"/>
            <a:pathLst>
              <a:path h="271831" w="879452">
                <a:moveTo>
                  <a:pt x="0" y="0"/>
                </a:moveTo>
                <a:lnTo>
                  <a:pt x="879451" y="0"/>
                </a:lnTo>
                <a:lnTo>
                  <a:pt x="879451" y="271831"/>
                </a:lnTo>
                <a:lnTo>
                  <a:pt x="0" y="2718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5854545" y="0"/>
            <a:ext cx="18624154" cy="879452"/>
            <a:chOff x="0" y="0"/>
            <a:chExt cx="6735843" cy="318073"/>
          </a:xfrm>
        </p:grpSpPr>
        <p:sp>
          <p:nvSpPr>
            <p:cNvPr name="Freeform 4" id="4"/>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5" id="5"/>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488554" y="9794012"/>
            <a:ext cx="10440007" cy="492988"/>
            <a:chOff x="0" y="0"/>
            <a:chExt cx="6735843" cy="318073"/>
          </a:xfrm>
        </p:grpSpPr>
        <p:sp>
          <p:nvSpPr>
            <p:cNvPr name="Freeform 7" id="7"/>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8" id="8"/>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10" id="10"/>
          <p:cNvGrpSpPr/>
          <p:nvPr/>
        </p:nvGrpSpPr>
        <p:grpSpPr>
          <a:xfrm rot="0">
            <a:off x="-4971190" y="2979900"/>
            <a:ext cx="28230380" cy="2842237"/>
            <a:chOff x="0" y="0"/>
            <a:chExt cx="6502318" cy="654654"/>
          </a:xfrm>
        </p:grpSpPr>
        <p:sp>
          <p:nvSpPr>
            <p:cNvPr name="Freeform 11" id="11"/>
            <p:cNvSpPr/>
            <p:nvPr/>
          </p:nvSpPr>
          <p:spPr>
            <a:xfrm flipH="false" flipV="false" rot="0">
              <a:off x="0" y="0"/>
              <a:ext cx="6502317" cy="654654"/>
            </a:xfrm>
            <a:custGeom>
              <a:avLst/>
              <a:gdLst/>
              <a:ahLst/>
              <a:cxnLst/>
              <a:rect r="r" b="b" t="t" l="l"/>
              <a:pathLst>
                <a:path h="654654" w="6502317">
                  <a:moveTo>
                    <a:pt x="203200" y="0"/>
                  </a:moveTo>
                  <a:lnTo>
                    <a:pt x="6299117" y="0"/>
                  </a:lnTo>
                  <a:lnTo>
                    <a:pt x="6502317" y="654654"/>
                  </a:lnTo>
                  <a:lnTo>
                    <a:pt x="0" y="654654"/>
                  </a:lnTo>
                  <a:lnTo>
                    <a:pt x="203200" y="0"/>
                  </a:lnTo>
                  <a:close/>
                </a:path>
              </a:pathLst>
            </a:custGeom>
            <a:solidFill>
              <a:srgbClr val="7B1919"/>
            </a:solidFill>
          </p:spPr>
        </p:sp>
        <p:sp>
          <p:nvSpPr>
            <p:cNvPr name="TextBox 12" id="12"/>
            <p:cNvSpPr txBox="true"/>
            <p:nvPr/>
          </p:nvSpPr>
          <p:spPr>
            <a:xfrm>
              <a:off x="127000" y="-38100"/>
              <a:ext cx="6248318" cy="692754"/>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2599527" y="3369470"/>
            <a:ext cx="1958065" cy="2063096"/>
          </a:xfrm>
          <a:custGeom>
            <a:avLst/>
            <a:gdLst/>
            <a:ahLst/>
            <a:cxnLst/>
            <a:rect r="r" b="b" t="t" l="l"/>
            <a:pathLst>
              <a:path h="2063096" w="1958065">
                <a:moveTo>
                  <a:pt x="0" y="0"/>
                </a:moveTo>
                <a:lnTo>
                  <a:pt x="1958066" y="0"/>
                </a:lnTo>
                <a:lnTo>
                  <a:pt x="1958066" y="2063096"/>
                </a:lnTo>
                <a:lnTo>
                  <a:pt x="0" y="20630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8014384" y="3227604"/>
            <a:ext cx="2259231" cy="2279958"/>
          </a:xfrm>
          <a:custGeom>
            <a:avLst/>
            <a:gdLst/>
            <a:ahLst/>
            <a:cxnLst/>
            <a:rect r="r" b="b" t="t" l="l"/>
            <a:pathLst>
              <a:path h="2279958" w="2259231">
                <a:moveTo>
                  <a:pt x="0" y="0"/>
                </a:moveTo>
                <a:lnTo>
                  <a:pt x="2259232" y="0"/>
                </a:lnTo>
                <a:lnTo>
                  <a:pt x="2259232" y="2279958"/>
                </a:lnTo>
                <a:lnTo>
                  <a:pt x="0" y="227995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13734189" y="3326976"/>
            <a:ext cx="1950501" cy="2202825"/>
          </a:xfrm>
          <a:custGeom>
            <a:avLst/>
            <a:gdLst/>
            <a:ahLst/>
            <a:cxnLst/>
            <a:rect r="r" b="b" t="t" l="l"/>
            <a:pathLst>
              <a:path h="2202825" w="1950501">
                <a:moveTo>
                  <a:pt x="0" y="0"/>
                </a:moveTo>
                <a:lnTo>
                  <a:pt x="1950502" y="0"/>
                </a:lnTo>
                <a:lnTo>
                  <a:pt x="1950502" y="2202825"/>
                </a:lnTo>
                <a:lnTo>
                  <a:pt x="0" y="22028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5110088" y="1523870"/>
            <a:ext cx="8067823" cy="1118235"/>
          </a:xfrm>
          <a:prstGeom prst="rect">
            <a:avLst/>
          </a:prstGeom>
        </p:spPr>
        <p:txBody>
          <a:bodyPr anchor="t" rtlCol="false" tIns="0" lIns="0" bIns="0" rIns="0">
            <a:spAutoFit/>
          </a:bodyPr>
          <a:lstStyle/>
          <a:p>
            <a:pPr algn="ctr">
              <a:lnSpc>
                <a:spcPts val="8400"/>
              </a:lnSpc>
            </a:pPr>
            <a:r>
              <a:rPr lang="en-US" sz="8400" b="true">
                <a:solidFill>
                  <a:srgbClr val="FFFFFF"/>
                </a:solidFill>
                <a:latin typeface="Oswald Bold"/>
                <a:ea typeface="Oswald Bold"/>
                <a:cs typeface="Oswald Bold"/>
                <a:sym typeface="Oswald Bold"/>
              </a:rPr>
              <a:t>Global FDI Trends</a:t>
            </a:r>
          </a:p>
        </p:txBody>
      </p:sp>
      <p:sp>
        <p:nvSpPr>
          <p:cNvPr name="TextBox 17" id="17"/>
          <p:cNvSpPr txBox="true"/>
          <p:nvPr/>
        </p:nvSpPr>
        <p:spPr>
          <a:xfrm rot="0">
            <a:off x="7033866" y="6988810"/>
            <a:ext cx="4220268" cy="2181408"/>
          </a:xfrm>
          <a:prstGeom prst="rect">
            <a:avLst/>
          </a:prstGeom>
        </p:spPr>
        <p:txBody>
          <a:bodyPr anchor="t" rtlCol="false" tIns="0" lIns="0" bIns="0" rIns="0">
            <a:spAutoFit/>
          </a:bodyPr>
          <a:lstStyle/>
          <a:p>
            <a:pPr algn="ctr">
              <a:lnSpc>
                <a:spcPts val="4436"/>
              </a:lnSpc>
            </a:pPr>
            <a:r>
              <a:rPr lang="en-US" sz="3168">
                <a:solidFill>
                  <a:srgbClr val="FFFFFF"/>
                </a:solidFill>
                <a:latin typeface="Nunito"/>
                <a:ea typeface="Nunito"/>
                <a:cs typeface="Nunito"/>
                <a:sym typeface="Nunito"/>
              </a:rPr>
              <a:t>• Major host countries include the United States, China, Singapore, and India.</a:t>
            </a:r>
          </a:p>
        </p:txBody>
      </p:sp>
      <p:sp>
        <p:nvSpPr>
          <p:cNvPr name="TextBox 18" id="18"/>
          <p:cNvSpPr txBox="true"/>
          <p:nvPr/>
        </p:nvSpPr>
        <p:spPr>
          <a:xfrm rot="0">
            <a:off x="1870881" y="7007860"/>
            <a:ext cx="4224562" cy="2183569"/>
          </a:xfrm>
          <a:prstGeom prst="rect">
            <a:avLst/>
          </a:prstGeom>
        </p:spPr>
        <p:txBody>
          <a:bodyPr anchor="t" rtlCol="false" tIns="0" lIns="0" bIns="0" rIns="0">
            <a:spAutoFit/>
          </a:bodyPr>
          <a:lstStyle/>
          <a:p>
            <a:pPr algn="ctr">
              <a:lnSpc>
                <a:spcPts val="4441"/>
              </a:lnSpc>
            </a:pPr>
            <a:r>
              <a:rPr lang="en-US" sz="3172">
                <a:solidFill>
                  <a:srgbClr val="FFFFFF"/>
                </a:solidFill>
                <a:latin typeface="Nunito"/>
                <a:ea typeface="Nunito"/>
                <a:cs typeface="Nunito"/>
                <a:sym typeface="Nunito"/>
              </a:rPr>
              <a:t>• Over the past 30 years, global FDI flows and stocks have grown rapidly.</a:t>
            </a:r>
          </a:p>
        </p:txBody>
      </p:sp>
      <p:sp>
        <p:nvSpPr>
          <p:cNvPr name="TextBox 19" id="19"/>
          <p:cNvSpPr txBox="true"/>
          <p:nvPr/>
        </p:nvSpPr>
        <p:spPr>
          <a:xfrm rot="0">
            <a:off x="13039032" y="6945717"/>
            <a:ext cx="4220268" cy="2181408"/>
          </a:xfrm>
          <a:prstGeom prst="rect">
            <a:avLst/>
          </a:prstGeom>
        </p:spPr>
        <p:txBody>
          <a:bodyPr anchor="t" rtlCol="false" tIns="0" lIns="0" bIns="0" rIns="0">
            <a:spAutoFit/>
          </a:bodyPr>
          <a:lstStyle/>
          <a:p>
            <a:pPr algn="ctr">
              <a:lnSpc>
                <a:spcPts val="4436"/>
              </a:lnSpc>
            </a:pPr>
            <a:r>
              <a:rPr lang="en-US" sz="3168">
                <a:solidFill>
                  <a:srgbClr val="FFFFFF"/>
                </a:solidFill>
                <a:latin typeface="Nunito"/>
                <a:ea typeface="Nunito"/>
                <a:cs typeface="Nunito"/>
                <a:sym typeface="Nunito"/>
              </a:rPr>
              <a:t>• Recent years have seen emerging markets become significant recipients of FDI.</a:t>
            </a:r>
          </a:p>
        </p:txBody>
      </p:sp>
      <p:sp>
        <p:nvSpPr>
          <p:cNvPr name="Freeform 20" id="20"/>
          <p:cNvSpPr/>
          <p:nvPr/>
        </p:nvSpPr>
        <p:spPr>
          <a:xfrm flipH="true" flipV="true" rot="0">
            <a:off x="13299388" y="0"/>
            <a:ext cx="4988612" cy="4498821"/>
          </a:xfrm>
          <a:custGeom>
            <a:avLst/>
            <a:gdLst/>
            <a:ahLst/>
            <a:cxnLst/>
            <a:rect r="r" b="b" t="t" l="l"/>
            <a:pathLst>
              <a:path h="4498821" w="4988612">
                <a:moveTo>
                  <a:pt x="4988612" y="4498821"/>
                </a:moveTo>
                <a:lnTo>
                  <a:pt x="0" y="4498821"/>
                </a:lnTo>
                <a:lnTo>
                  <a:pt x="0" y="0"/>
                </a:lnTo>
                <a:lnTo>
                  <a:pt x="4988612" y="0"/>
                </a:lnTo>
                <a:lnTo>
                  <a:pt x="4988612" y="4498821"/>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0" y="8353311"/>
            <a:ext cx="3741763" cy="3374390"/>
          </a:xfrm>
          <a:custGeom>
            <a:avLst/>
            <a:gdLst/>
            <a:ahLst/>
            <a:cxnLst/>
            <a:rect r="r" b="b" t="t" l="l"/>
            <a:pathLst>
              <a:path h="3374390" w="3741763">
                <a:moveTo>
                  <a:pt x="0" y="0"/>
                </a:moveTo>
                <a:lnTo>
                  <a:pt x="3741763" y="0"/>
                </a:lnTo>
                <a:lnTo>
                  <a:pt x="3741763" y="3374390"/>
                </a:lnTo>
                <a:lnTo>
                  <a:pt x="0" y="33743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0">
            <a:off x="1028700" y="2249410"/>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3" id="23"/>
          <p:cNvSpPr/>
          <p:nvPr/>
        </p:nvSpPr>
        <p:spPr>
          <a:xfrm flipH="false" flipV="false" rot="0">
            <a:off x="16819574" y="9522182"/>
            <a:ext cx="879452" cy="271831"/>
          </a:xfrm>
          <a:custGeom>
            <a:avLst/>
            <a:gdLst/>
            <a:ahLst/>
            <a:cxnLst/>
            <a:rect r="r" b="b" t="t" l="l"/>
            <a:pathLst>
              <a:path h="271831" w="879452">
                <a:moveTo>
                  <a:pt x="0" y="0"/>
                </a:moveTo>
                <a:lnTo>
                  <a:pt x="879452" y="0"/>
                </a:lnTo>
                <a:lnTo>
                  <a:pt x="879452" y="271830"/>
                </a:lnTo>
                <a:lnTo>
                  <a:pt x="0" y="27183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transition spd="fast">
    <p:fade/>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true" rot="0">
            <a:off x="10463357" y="0"/>
            <a:ext cx="7824643" cy="7056405"/>
          </a:xfrm>
          <a:custGeom>
            <a:avLst/>
            <a:gdLst/>
            <a:ahLst/>
            <a:cxnLst/>
            <a:rect r="r" b="b" t="t" l="l"/>
            <a:pathLst>
              <a:path h="7056405" w="7824643">
                <a:moveTo>
                  <a:pt x="7824643" y="7056405"/>
                </a:moveTo>
                <a:lnTo>
                  <a:pt x="0" y="7056405"/>
                </a:lnTo>
                <a:lnTo>
                  <a:pt x="0" y="0"/>
                </a:lnTo>
                <a:lnTo>
                  <a:pt x="7824643" y="0"/>
                </a:lnTo>
                <a:lnTo>
                  <a:pt x="7824643" y="7056405"/>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5854545" y="0"/>
            <a:ext cx="18624154" cy="879452"/>
            <a:chOff x="0" y="0"/>
            <a:chExt cx="6735843" cy="318073"/>
          </a:xfrm>
        </p:grpSpPr>
        <p:sp>
          <p:nvSpPr>
            <p:cNvPr name="Freeform 5" id="5"/>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6" id="6"/>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488554" y="9794012"/>
            <a:ext cx="10440007" cy="492988"/>
            <a:chOff x="0" y="0"/>
            <a:chExt cx="6735843" cy="318073"/>
          </a:xfrm>
        </p:grpSpPr>
        <p:sp>
          <p:nvSpPr>
            <p:cNvPr name="Freeform 8" id="8"/>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9" id="9"/>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grpSp>
        <p:nvGrpSpPr>
          <p:cNvPr name="Group 11" id="11"/>
          <p:cNvGrpSpPr/>
          <p:nvPr/>
        </p:nvGrpSpPr>
        <p:grpSpPr>
          <a:xfrm rot="0">
            <a:off x="13150154" y="3276629"/>
            <a:ext cx="6468539" cy="5601755"/>
            <a:chOff x="0" y="0"/>
            <a:chExt cx="6350000" cy="5499100"/>
          </a:xfrm>
        </p:grpSpPr>
        <p:sp>
          <p:nvSpPr>
            <p:cNvPr name="Freeform 12" id="12"/>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7"/>
              <a:stretch>
                <a:fillRect l="-37887" t="-13757" r="-40631" b="-23584"/>
              </a:stretch>
            </a:blipFill>
            <a:ln w="190500" cap="sq">
              <a:solidFill>
                <a:srgbClr val="84282E"/>
              </a:solidFill>
              <a:prstDash val="solid"/>
              <a:miter/>
            </a:ln>
          </p:spPr>
        </p:sp>
      </p:grpSp>
      <p:grpSp>
        <p:nvGrpSpPr>
          <p:cNvPr name="Group 13" id="13"/>
          <p:cNvGrpSpPr/>
          <p:nvPr/>
        </p:nvGrpSpPr>
        <p:grpSpPr>
          <a:xfrm rot="0">
            <a:off x="11148973" y="5506606"/>
            <a:ext cx="5235450" cy="4533900"/>
            <a:chOff x="0" y="0"/>
            <a:chExt cx="6350000" cy="5499100"/>
          </a:xfrm>
        </p:grpSpPr>
        <p:sp>
          <p:nvSpPr>
            <p:cNvPr name="Freeform 14" id="14"/>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8"/>
              <a:stretch>
                <a:fillRect l="0" t="-53736" r="0" b="-19581"/>
              </a:stretch>
            </a:blipFill>
            <a:ln w="190500" cap="sq">
              <a:solidFill>
                <a:srgbClr val="84282E"/>
              </a:solidFill>
              <a:prstDash val="solid"/>
              <a:miter/>
            </a:ln>
          </p:spPr>
        </p:sp>
      </p:grpSp>
      <p:sp>
        <p:nvSpPr>
          <p:cNvPr name="TextBox 15" id="15"/>
          <p:cNvSpPr txBox="true"/>
          <p:nvPr/>
        </p:nvSpPr>
        <p:spPr>
          <a:xfrm rot="0">
            <a:off x="125346" y="1616575"/>
            <a:ext cx="12277609" cy="1118235"/>
          </a:xfrm>
          <a:prstGeom prst="rect">
            <a:avLst/>
          </a:prstGeom>
        </p:spPr>
        <p:txBody>
          <a:bodyPr anchor="t" rtlCol="false" tIns="0" lIns="0" bIns="0" rIns="0">
            <a:spAutoFit/>
          </a:bodyPr>
          <a:lstStyle/>
          <a:p>
            <a:pPr algn="ctr">
              <a:lnSpc>
                <a:spcPts val="8400"/>
              </a:lnSpc>
            </a:pPr>
            <a:r>
              <a:rPr lang="en-US" b="true" sz="8400">
                <a:solidFill>
                  <a:srgbClr val="FFFFFF"/>
                </a:solidFill>
                <a:latin typeface="Oswald Bold"/>
                <a:ea typeface="Oswald Bold"/>
                <a:cs typeface="Oswald Bold"/>
                <a:sym typeface="Oswald Bold"/>
              </a:rPr>
              <a:t>FDI in Developing Countries</a:t>
            </a:r>
          </a:p>
        </p:txBody>
      </p:sp>
      <p:sp>
        <p:nvSpPr>
          <p:cNvPr name="TextBox 16" id="16"/>
          <p:cNvSpPr txBox="true"/>
          <p:nvPr/>
        </p:nvSpPr>
        <p:spPr>
          <a:xfrm rot="0">
            <a:off x="452701" y="3623453"/>
            <a:ext cx="10803688" cy="5254931"/>
          </a:xfrm>
          <a:prstGeom prst="rect">
            <a:avLst/>
          </a:prstGeom>
        </p:spPr>
        <p:txBody>
          <a:bodyPr anchor="t" rtlCol="false" tIns="0" lIns="0" bIns="0" rIns="0">
            <a:spAutoFit/>
          </a:bodyPr>
          <a:lstStyle/>
          <a:p>
            <a:pPr algn="l">
              <a:lnSpc>
                <a:spcPts val="4669"/>
              </a:lnSpc>
            </a:pPr>
            <a:r>
              <a:rPr lang="en-US" sz="4669">
                <a:solidFill>
                  <a:srgbClr val="FFFFFF"/>
                </a:solidFill>
                <a:latin typeface="Nunito"/>
                <a:ea typeface="Nunito"/>
                <a:cs typeface="Nunito"/>
                <a:sym typeface="Nunito"/>
              </a:rPr>
              <a:t>• Developing nations attract FDI for their large markets or low labor costs.</a:t>
            </a:r>
          </a:p>
          <a:p>
            <a:pPr algn="l">
              <a:lnSpc>
                <a:spcPts val="4669"/>
              </a:lnSpc>
            </a:pPr>
            <a:r>
              <a:rPr lang="en-US" sz="4669">
                <a:solidFill>
                  <a:srgbClr val="FFFFFF"/>
                </a:solidFill>
                <a:latin typeface="Nunito"/>
                <a:ea typeface="Nunito"/>
                <a:cs typeface="Nunito"/>
                <a:sym typeface="Nunito"/>
              </a:rPr>
              <a:t>• Case example: India has seen major FDI inflows in the and retail sector (e.g., Walmart, Apple manufacturing units).</a:t>
            </a:r>
          </a:p>
          <a:p>
            <a:pPr algn="l">
              <a:lnSpc>
                <a:spcPts val="4669"/>
              </a:lnSpc>
            </a:pPr>
            <a:r>
              <a:rPr lang="en-US" sz="4669">
                <a:solidFill>
                  <a:srgbClr val="FFFFFF"/>
                </a:solidFill>
                <a:latin typeface="Nunito"/>
                <a:ea typeface="Nunito"/>
                <a:cs typeface="Nunito"/>
                <a:sym typeface="Nunito"/>
              </a:rPr>
              <a:t>• FDI aids infrastructure, jobs, and technology, but can generate controversy over market dominance or profit repatriation.</a:t>
            </a:r>
          </a:p>
        </p:txBody>
      </p:sp>
      <p:sp>
        <p:nvSpPr>
          <p:cNvPr name="Freeform 17" id="17"/>
          <p:cNvSpPr/>
          <p:nvPr/>
        </p:nvSpPr>
        <p:spPr>
          <a:xfrm flipH="false" flipV="false" rot="0">
            <a:off x="16384424" y="898646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fade/>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5854545" y="0"/>
            <a:ext cx="18624154" cy="879452"/>
            <a:chOff x="0" y="0"/>
            <a:chExt cx="6735843" cy="318073"/>
          </a:xfrm>
        </p:grpSpPr>
        <p:sp>
          <p:nvSpPr>
            <p:cNvPr name="Freeform 4" id="4"/>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5" id="5"/>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488554" y="9794012"/>
            <a:ext cx="10440007" cy="492988"/>
            <a:chOff x="0" y="0"/>
            <a:chExt cx="6735843" cy="318073"/>
          </a:xfrm>
        </p:grpSpPr>
        <p:sp>
          <p:nvSpPr>
            <p:cNvPr name="Freeform 7" id="7"/>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8" id="8"/>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743051" y="319415"/>
            <a:ext cx="571297" cy="709285"/>
          </a:xfrm>
          <a:custGeom>
            <a:avLst/>
            <a:gdLst/>
            <a:ahLst/>
            <a:cxnLst/>
            <a:rect r="r" b="b" t="t" l="l"/>
            <a:pathLst>
              <a:path h="709285" w="571297">
                <a:moveTo>
                  <a:pt x="0" y="0"/>
                </a:moveTo>
                <a:lnTo>
                  <a:pt x="571298" y="0"/>
                </a:lnTo>
                <a:lnTo>
                  <a:pt x="571298" y="709285"/>
                </a:lnTo>
                <a:lnTo>
                  <a:pt x="0" y="709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0" id="10"/>
          <p:cNvSpPr/>
          <p:nvPr/>
        </p:nvSpPr>
        <p:spPr>
          <a:xfrm flipH="true" flipV="false" rot="0">
            <a:off x="9144000" y="1975450"/>
            <a:ext cx="9216437" cy="8311550"/>
          </a:xfrm>
          <a:custGeom>
            <a:avLst/>
            <a:gdLst/>
            <a:ahLst/>
            <a:cxnLst/>
            <a:rect r="r" b="b" t="t" l="l"/>
            <a:pathLst>
              <a:path h="8311550" w="9216437">
                <a:moveTo>
                  <a:pt x="9216437" y="0"/>
                </a:moveTo>
                <a:lnTo>
                  <a:pt x="0" y="0"/>
                </a:lnTo>
                <a:lnTo>
                  <a:pt x="0" y="8311550"/>
                </a:lnTo>
                <a:lnTo>
                  <a:pt x="9216437" y="8311550"/>
                </a:lnTo>
                <a:lnTo>
                  <a:pt x="9216437"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11378202" y="0"/>
            <a:ext cx="8095346" cy="7010570"/>
            <a:chOff x="0" y="0"/>
            <a:chExt cx="6350000" cy="5499100"/>
          </a:xfrm>
        </p:grpSpPr>
        <p:sp>
          <p:nvSpPr>
            <p:cNvPr name="Freeform 12" id="12"/>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7"/>
              <a:stretch>
                <a:fillRect l="-14950" t="0" r="-14950" b="0"/>
              </a:stretch>
            </a:blipFill>
            <a:ln w="190500" cap="sq">
              <a:solidFill>
                <a:srgbClr val="84282E"/>
              </a:solidFill>
              <a:prstDash val="solid"/>
              <a:miter/>
            </a:ln>
          </p:spPr>
        </p:sp>
      </p:grpSp>
      <p:grpSp>
        <p:nvGrpSpPr>
          <p:cNvPr name="Group 13" id="13"/>
          <p:cNvGrpSpPr/>
          <p:nvPr/>
        </p:nvGrpSpPr>
        <p:grpSpPr>
          <a:xfrm rot="0">
            <a:off x="7617166" y="5641120"/>
            <a:ext cx="5910697" cy="5118663"/>
            <a:chOff x="0" y="0"/>
            <a:chExt cx="6350000" cy="5499100"/>
          </a:xfrm>
        </p:grpSpPr>
        <p:sp>
          <p:nvSpPr>
            <p:cNvPr name="Freeform 14" id="14"/>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8"/>
              <a:stretch>
                <a:fillRect l="-15358" t="0" r="-15358" b="0"/>
              </a:stretch>
            </a:blipFill>
            <a:ln w="190500" cap="sq">
              <a:solidFill>
                <a:srgbClr val="84282E"/>
              </a:solidFill>
              <a:prstDash val="solid"/>
              <a:miter/>
            </a:ln>
          </p:spPr>
        </p:sp>
      </p:grpSp>
      <p:sp>
        <p:nvSpPr>
          <p:cNvPr name="TextBox 15" id="15"/>
          <p:cNvSpPr txBox="true"/>
          <p:nvPr/>
        </p:nvSpPr>
        <p:spPr>
          <a:xfrm rot="0">
            <a:off x="892863" y="1181100"/>
            <a:ext cx="9923364" cy="1070683"/>
          </a:xfrm>
          <a:prstGeom prst="rect">
            <a:avLst/>
          </a:prstGeom>
        </p:spPr>
        <p:txBody>
          <a:bodyPr anchor="t" rtlCol="false" tIns="0" lIns="0" bIns="0" rIns="0">
            <a:spAutoFit/>
          </a:bodyPr>
          <a:lstStyle/>
          <a:p>
            <a:pPr algn="l">
              <a:lnSpc>
                <a:spcPts val="8025"/>
              </a:lnSpc>
            </a:pPr>
            <a:r>
              <a:rPr lang="en-US" sz="8025" b="true">
                <a:solidFill>
                  <a:srgbClr val="FFFFFF"/>
                </a:solidFill>
                <a:latin typeface="Oswald Bold"/>
                <a:ea typeface="Oswald Bold"/>
                <a:cs typeface="Oswald Bold"/>
                <a:sym typeface="Oswald Bold"/>
              </a:rPr>
              <a:t>Regulatory Framework</a:t>
            </a:r>
          </a:p>
        </p:txBody>
      </p:sp>
      <p:sp>
        <p:nvSpPr>
          <p:cNvPr name="TextBox 16" id="16"/>
          <p:cNvSpPr txBox="true"/>
          <p:nvPr/>
        </p:nvSpPr>
        <p:spPr>
          <a:xfrm rot="0">
            <a:off x="892863" y="2597552"/>
            <a:ext cx="8047721" cy="5602899"/>
          </a:xfrm>
          <a:prstGeom prst="rect">
            <a:avLst/>
          </a:prstGeom>
        </p:spPr>
        <p:txBody>
          <a:bodyPr anchor="t" rtlCol="false" tIns="0" lIns="0" bIns="0" rIns="0">
            <a:spAutoFit/>
          </a:bodyPr>
          <a:lstStyle/>
          <a:p>
            <a:pPr algn="l">
              <a:lnSpc>
                <a:spcPts val="4503"/>
              </a:lnSpc>
            </a:pPr>
            <a:r>
              <a:rPr lang="en-US" sz="3217">
                <a:solidFill>
                  <a:srgbClr val="FFFFFF"/>
                </a:solidFill>
                <a:latin typeface="Nunito"/>
                <a:ea typeface="Nunito"/>
                <a:cs typeface="Nunito"/>
                <a:sym typeface="Nunito"/>
              </a:rPr>
              <a:t>• Countries have set laws and regulations to oversee foreign investment, including sectoral restrictions and approval processes.</a:t>
            </a:r>
          </a:p>
          <a:p>
            <a:pPr algn="l">
              <a:lnSpc>
                <a:spcPts val="4503"/>
              </a:lnSpc>
            </a:pPr>
            <a:r>
              <a:rPr lang="en-US" sz="3217">
                <a:solidFill>
                  <a:srgbClr val="FFFFFF"/>
                </a:solidFill>
                <a:latin typeface="Nunito"/>
                <a:ea typeface="Nunito"/>
                <a:cs typeface="Nunito"/>
                <a:sym typeface="Nunito"/>
              </a:rPr>
              <a:t>• In India, FDI can be routed via the automatic route (no government approval needed) or government route (approval required for certain sectors).</a:t>
            </a:r>
          </a:p>
          <a:p>
            <a:pPr algn="l">
              <a:lnSpc>
                <a:spcPts val="4503"/>
              </a:lnSpc>
              <a:spcBef>
                <a:spcPct val="0"/>
              </a:spcBef>
            </a:pPr>
            <a:r>
              <a:rPr lang="en-US" sz="3217">
                <a:solidFill>
                  <a:srgbClr val="FFFFFF"/>
                </a:solidFill>
                <a:latin typeface="Nunito"/>
                <a:ea typeface="Nunito"/>
                <a:cs typeface="Nunito"/>
                <a:sym typeface="Nunito"/>
              </a:rPr>
              <a:t>• Policy stability is key for attracting sustainable FDI.</a:t>
            </a:r>
          </a:p>
        </p:txBody>
      </p:sp>
      <p:sp>
        <p:nvSpPr>
          <p:cNvPr name="Freeform 17" id="17"/>
          <p:cNvSpPr/>
          <p:nvPr/>
        </p:nvSpPr>
        <p:spPr>
          <a:xfrm flipH="false" flipV="false" rot="0">
            <a:off x="1111730" y="898646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3885588" y="1787232"/>
            <a:ext cx="15329663" cy="2234174"/>
            <a:chOff x="0" y="0"/>
            <a:chExt cx="4182737" cy="609600"/>
          </a:xfrm>
        </p:grpSpPr>
        <p:sp>
          <p:nvSpPr>
            <p:cNvPr name="Freeform 4" id="4"/>
            <p:cNvSpPr/>
            <p:nvPr/>
          </p:nvSpPr>
          <p:spPr>
            <a:xfrm flipH="false" flipV="false" rot="0">
              <a:off x="0" y="0"/>
              <a:ext cx="4182737" cy="609600"/>
            </a:xfrm>
            <a:custGeom>
              <a:avLst/>
              <a:gdLst/>
              <a:ahLst/>
              <a:cxnLst/>
              <a:rect r="r" b="b" t="t" l="l"/>
              <a:pathLst>
                <a:path h="609600" w="4182737">
                  <a:moveTo>
                    <a:pt x="203200" y="0"/>
                  </a:moveTo>
                  <a:lnTo>
                    <a:pt x="3979537" y="0"/>
                  </a:lnTo>
                  <a:lnTo>
                    <a:pt x="4182737" y="609600"/>
                  </a:lnTo>
                  <a:lnTo>
                    <a:pt x="0" y="609600"/>
                  </a:lnTo>
                  <a:lnTo>
                    <a:pt x="203200" y="0"/>
                  </a:lnTo>
                  <a:close/>
                </a:path>
              </a:pathLst>
            </a:custGeom>
            <a:solidFill>
              <a:srgbClr val="7B1919"/>
            </a:solidFill>
          </p:spPr>
        </p:sp>
        <p:sp>
          <p:nvSpPr>
            <p:cNvPr name="TextBox 5" id="5"/>
            <p:cNvSpPr txBox="true"/>
            <p:nvPr/>
          </p:nvSpPr>
          <p:spPr>
            <a:xfrm>
              <a:off x="127000" y="-38100"/>
              <a:ext cx="392873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816451" y="1827381"/>
            <a:ext cx="8266845" cy="7159088"/>
            <a:chOff x="0" y="0"/>
            <a:chExt cx="6350000" cy="5499100"/>
          </a:xfrm>
        </p:grpSpPr>
        <p:sp>
          <p:nvSpPr>
            <p:cNvPr name="Freeform 7" id="7"/>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3"/>
              <a:stretch>
                <a:fillRect l="-14990" t="0" r="-14990" b="0"/>
              </a:stretch>
            </a:blipFill>
            <a:ln w="190500" cap="sq">
              <a:solidFill>
                <a:srgbClr val="84282E"/>
              </a:solidFill>
              <a:prstDash val="solid"/>
              <a:miter/>
            </a:ln>
          </p:spPr>
        </p:sp>
      </p:grpSp>
      <p:sp>
        <p:nvSpPr>
          <p:cNvPr name="TextBox 8" id="8"/>
          <p:cNvSpPr txBox="true"/>
          <p:nvPr/>
        </p:nvSpPr>
        <p:spPr>
          <a:xfrm rot="0">
            <a:off x="6758129" y="2075031"/>
            <a:ext cx="8848219" cy="1730893"/>
          </a:xfrm>
          <a:prstGeom prst="rect">
            <a:avLst/>
          </a:prstGeom>
        </p:spPr>
        <p:txBody>
          <a:bodyPr anchor="t" rtlCol="false" tIns="0" lIns="0" bIns="0" rIns="0">
            <a:spAutoFit/>
          </a:bodyPr>
          <a:lstStyle/>
          <a:p>
            <a:pPr algn="l">
              <a:lnSpc>
                <a:spcPts val="12982"/>
              </a:lnSpc>
            </a:pPr>
            <a:r>
              <a:rPr lang="en-US" sz="12982" b="true">
                <a:solidFill>
                  <a:srgbClr val="FFFFFF"/>
                </a:solidFill>
                <a:latin typeface="Oswald Bold"/>
                <a:ea typeface="Oswald Bold"/>
                <a:cs typeface="Oswald Bold"/>
                <a:sym typeface="Oswald Bold"/>
              </a:rPr>
              <a:t>Case Studies</a:t>
            </a:r>
          </a:p>
        </p:txBody>
      </p:sp>
      <p:grpSp>
        <p:nvGrpSpPr>
          <p:cNvPr name="Group 9" id="9"/>
          <p:cNvGrpSpPr/>
          <p:nvPr/>
        </p:nvGrpSpPr>
        <p:grpSpPr>
          <a:xfrm rot="0">
            <a:off x="5854545" y="0"/>
            <a:ext cx="18624154" cy="879452"/>
            <a:chOff x="0" y="0"/>
            <a:chExt cx="6735843" cy="318073"/>
          </a:xfrm>
        </p:grpSpPr>
        <p:sp>
          <p:nvSpPr>
            <p:cNvPr name="Freeform 10" id="10"/>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1" id="11"/>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488554" y="9794012"/>
            <a:ext cx="10440007" cy="492988"/>
            <a:chOff x="0" y="0"/>
            <a:chExt cx="6735843" cy="318073"/>
          </a:xfrm>
        </p:grpSpPr>
        <p:sp>
          <p:nvSpPr>
            <p:cNvPr name="Freeform 13" id="13"/>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4" id="14"/>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6" id="16"/>
          <p:cNvSpPr/>
          <p:nvPr/>
        </p:nvSpPr>
        <p:spPr>
          <a:xfrm flipH="false" flipV="false" rot="0">
            <a:off x="0" y="7295694"/>
            <a:ext cx="3316972" cy="2991306"/>
          </a:xfrm>
          <a:custGeom>
            <a:avLst/>
            <a:gdLst/>
            <a:ahLst/>
            <a:cxnLst/>
            <a:rect r="r" b="b" t="t" l="l"/>
            <a:pathLst>
              <a:path h="2991306" w="3316972">
                <a:moveTo>
                  <a:pt x="0" y="0"/>
                </a:moveTo>
                <a:lnTo>
                  <a:pt x="3316972" y="0"/>
                </a:lnTo>
                <a:lnTo>
                  <a:pt x="3316972" y="2991306"/>
                </a:lnTo>
                <a:lnTo>
                  <a:pt x="0" y="2991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true" flipV="true" rot="0">
            <a:off x="14971028" y="0"/>
            <a:ext cx="3316972" cy="2991306"/>
          </a:xfrm>
          <a:custGeom>
            <a:avLst/>
            <a:gdLst/>
            <a:ahLst/>
            <a:cxnLst/>
            <a:rect r="r" b="b" t="t" l="l"/>
            <a:pathLst>
              <a:path h="2991306" w="3316972">
                <a:moveTo>
                  <a:pt x="3316972" y="2991306"/>
                </a:moveTo>
                <a:lnTo>
                  <a:pt x="0" y="2991306"/>
                </a:lnTo>
                <a:lnTo>
                  <a:pt x="0" y="0"/>
                </a:lnTo>
                <a:lnTo>
                  <a:pt x="3316972" y="0"/>
                </a:lnTo>
                <a:lnTo>
                  <a:pt x="3316972" y="2991306"/>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5166622" y="2099212"/>
            <a:ext cx="879452" cy="271831"/>
          </a:xfrm>
          <a:custGeom>
            <a:avLst/>
            <a:gdLst/>
            <a:ahLst/>
            <a:cxnLst/>
            <a:rect r="r" b="b" t="t" l="l"/>
            <a:pathLst>
              <a:path h="271831" w="879452">
                <a:moveTo>
                  <a:pt x="0" y="0"/>
                </a:moveTo>
                <a:lnTo>
                  <a:pt x="879451" y="0"/>
                </a:lnTo>
                <a:lnTo>
                  <a:pt x="879451" y="271830"/>
                </a:lnTo>
                <a:lnTo>
                  <a:pt x="0" y="2718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0">
            <a:off x="8129810" y="898646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0" id="20"/>
          <p:cNvSpPr txBox="true"/>
          <p:nvPr/>
        </p:nvSpPr>
        <p:spPr>
          <a:xfrm rot="0">
            <a:off x="8569536" y="4221369"/>
            <a:ext cx="8689764" cy="4530636"/>
          </a:xfrm>
          <a:prstGeom prst="rect">
            <a:avLst/>
          </a:prstGeom>
        </p:spPr>
        <p:txBody>
          <a:bodyPr anchor="t" rtlCol="false" tIns="0" lIns="0" bIns="0" rIns="0">
            <a:spAutoFit/>
          </a:bodyPr>
          <a:lstStyle/>
          <a:p>
            <a:pPr algn="just">
              <a:lnSpc>
                <a:spcPts val="4059"/>
              </a:lnSpc>
            </a:pPr>
            <a:r>
              <a:rPr lang="en-US" sz="2899">
                <a:solidFill>
                  <a:srgbClr val="FFFFFF"/>
                </a:solidFill>
                <a:latin typeface="Nunito"/>
                <a:ea typeface="Nunito"/>
                <a:cs typeface="Nunito"/>
                <a:sym typeface="Nunito"/>
              </a:rPr>
              <a:t>• Walmart &amp; Flipkart: US giant Walmart invested billions to acquire Flipkart, revolutionizing Indian e-commerce.</a:t>
            </a:r>
          </a:p>
          <a:p>
            <a:pPr algn="just">
              <a:lnSpc>
                <a:spcPts val="4059"/>
              </a:lnSpc>
            </a:pPr>
            <a:r>
              <a:rPr lang="en-US" sz="2899">
                <a:solidFill>
                  <a:srgbClr val="FFFFFF"/>
                </a:solidFill>
                <a:latin typeface="Nunito"/>
                <a:ea typeface="Nunito"/>
                <a:cs typeface="Nunito"/>
                <a:sym typeface="Nunito"/>
              </a:rPr>
              <a:t>• Tesla in Germany: Example of a Greenfield investment, building new manufacturing capacity in Europe.</a:t>
            </a:r>
          </a:p>
          <a:p>
            <a:pPr algn="just">
              <a:lnSpc>
                <a:spcPts val="4059"/>
              </a:lnSpc>
            </a:pPr>
            <a:r>
              <a:rPr lang="en-US" sz="2899">
                <a:solidFill>
                  <a:srgbClr val="FFFFFF"/>
                </a:solidFill>
                <a:latin typeface="Nunito"/>
                <a:ea typeface="Nunito"/>
                <a:cs typeface="Nunito"/>
                <a:sym typeface="Nunito"/>
              </a:rPr>
              <a:t>• Apple’s India Expansion: Apple began assembling phones for the Indian market, combining market seeking and efficiency motives.</a:t>
            </a:r>
          </a:p>
        </p:txBody>
      </p:sp>
    </p:spTree>
  </p:cSld>
  <p:clrMapOvr>
    <a:masterClrMapping/>
  </p:clrMapOvr>
  <p:transition spd="fast">
    <p:fade/>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3056922" y="2192107"/>
            <a:ext cx="10325115" cy="1985807"/>
          </a:xfrm>
          <a:prstGeom prst="rect">
            <a:avLst/>
          </a:prstGeom>
        </p:spPr>
        <p:txBody>
          <a:bodyPr anchor="t" rtlCol="false" tIns="0" lIns="0" bIns="0" rIns="0">
            <a:spAutoFit/>
          </a:bodyPr>
          <a:lstStyle/>
          <a:p>
            <a:pPr algn="ctr">
              <a:lnSpc>
                <a:spcPts val="7659"/>
              </a:lnSpc>
            </a:pPr>
            <a:r>
              <a:rPr lang="en-US" sz="7659">
                <a:solidFill>
                  <a:srgbClr val="FFFFFF"/>
                </a:solidFill>
                <a:latin typeface="Oswald"/>
                <a:ea typeface="Oswald"/>
                <a:cs typeface="Oswald"/>
                <a:sym typeface="Oswald"/>
              </a:rPr>
              <a:t>FDI VS. FOREIGN PORTFOLIO INVESTMENT (FPI)</a:t>
            </a:r>
          </a:p>
        </p:txBody>
      </p:sp>
      <p:grpSp>
        <p:nvGrpSpPr>
          <p:cNvPr name="Group 4" id="4"/>
          <p:cNvGrpSpPr/>
          <p:nvPr/>
        </p:nvGrpSpPr>
        <p:grpSpPr>
          <a:xfrm rot="0">
            <a:off x="5854545" y="0"/>
            <a:ext cx="18624154" cy="879452"/>
            <a:chOff x="0" y="0"/>
            <a:chExt cx="6735843" cy="318073"/>
          </a:xfrm>
        </p:grpSpPr>
        <p:sp>
          <p:nvSpPr>
            <p:cNvPr name="Freeform 5" id="5"/>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6" id="6"/>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488554" y="9794012"/>
            <a:ext cx="10440007" cy="492988"/>
            <a:chOff x="0" y="0"/>
            <a:chExt cx="6735843" cy="318073"/>
          </a:xfrm>
        </p:grpSpPr>
        <p:sp>
          <p:nvSpPr>
            <p:cNvPr name="Freeform 8" id="8"/>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9" id="9"/>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1" id="11"/>
          <p:cNvSpPr/>
          <p:nvPr/>
        </p:nvSpPr>
        <p:spPr>
          <a:xfrm flipH="false" flipV="false" rot="0">
            <a:off x="0" y="5338169"/>
            <a:ext cx="5487615" cy="4948831"/>
          </a:xfrm>
          <a:custGeom>
            <a:avLst/>
            <a:gdLst/>
            <a:ahLst/>
            <a:cxnLst/>
            <a:rect r="r" b="b" t="t" l="l"/>
            <a:pathLst>
              <a:path h="4948831" w="5487615">
                <a:moveTo>
                  <a:pt x="0" y="0"/>
                </a:moveTo>
                <a:lnTo>
                  <a:pt x="5487615" y="0"/>
                </a:lnTo>
                <a:lnTo>
                  <a:pt x="5487615" y="4948831"/>
                </a:lnTo>
                <a:lnTo>
                  <a:pt x="0" y="494883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true" flipV="true" rot="0">
            <a:off x="12584522" y="0"/>
            <a:ext cx="5703478" cy="5143500"/>
          </a:xfrm>
          <a:custGeom>
            <a:avLst/>
            <a:gdLst/>
            <a:ahLst/>
            <a:cxnLst/>
            <a:rect r="r" b="b" t="t" l="l"/>
            <a:pathLst>
              <a:path h="5143500" w="5703478">
                <a:moveTo>
                  <a:pt x="5703478" y="5143500"/>
                </a:moveTo>
                <a:lnTo>
                  <a:pt x="0" y="5143500"/>
                </a:lnTo>
                <a:lnTo>
                  <a:pt x="0" y="0"/>
                </a:lnTo>
                <a:lnTo>
                  <a:pt x="5703478" y="0"/>
                </a:lnTo>
                <a:lnTo>
                  <a:pt x="5703478" y="514350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4393405" y="4779086"/>
            <a:ext cx="11116096" cy="4479214"/>
          </a:xfrm>
          <a:prstGeom prst="rect">
            <a:avLst/>
          </a:prstGeom>
        </p:spPr>
        <p:txBody>
          <a:bodyPr anchor="t" rtlCol="false" tIns="0" lIns="0" bIns="0" rIns="0">
            <a:spAutoFit/>
          </a:bodyPr>
          <a:lstStyle/>
          <a:p>
            <a:pPr algn="l">
              <a:lnSpc>
                <a:spcPts val="5843"/>
              </a:lnSpc>
            </a:pPr>
            <a:r>
              <a:rPr lang="en-US" sz="5843">
                <a:solidFill>
                  <a:srgbClr val="FFFFFF"/>
                </a:solidFill>
                <a:latin typeface="Oswald"/>
                <a:ea typeface="Oswald"/>
                <a:cs typeface="Oswald"/>
                <a:sym typeface="Oswald"/>
              </a:rPr>
              <a:t>• FDI involves direct control/ownership, typically for long-term strategic interests.</a:t>
            </a:r>
          </a:p>
          <a:p>
            <a:pPr algn="l">
              <a:lnSpc>
                <a:spcPts val="5843"/>
              </a:lnSpc>
            </a:pPr>
            <a:r>
              <a:rPr lang="en-US" sz="5843">
                <a:solidFill>
                  <a:srgbClr val="FFFFFF"/>
                </a:solidFill>
                <a:latin typeface="Oswald"/>
                <a:ea typeface="Oswald"/>
                <a:cs typeface="Oswald"/>
                <a:sym typeface="Oswald"/>
              </a:rPr>
              <a:t>• FDI refers to investments in financial assets like stocks and bonds, without direct management or long-term control.</a:t>
            </a:r>
          </a:p>
        </p:txBody>
      </p:sp>
      <p:sp>
        <p:nvSpPr>
          <p:cNvPr name="Freeform 14" id="14"/>
          <p:cNvSpPr/>
          <p:nvPr/>
        </p:nvSpPr>
        <p:spPr>
          <a:xfrm flipH="false" flipV="false" rot="0">
            <a:off x="1028700" y="2571750"/>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transition spd="fast">
    <p:fade/>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444"/>
            </a:stretch>
          </a:blipFill>
        </p:spPr>
      </p:sp>
      <p:grpSp>
        <p:nvGrpSpPr>
          <p:cNvPr name="Group 3" id="3"/>
          <p:cNvGrpSpPr/>
          <p:nvPr/>
        </p:nvGrpSpPr>
        <p:grpSpPr>
          <a:xfrm rot="0">
            <a:off x="-5375827" y="431996"/>
            <a:ext cx="13951648" cy="3225421"/>
            <a:chOff x="0" y="0"/>
            <a:chExt cx="3976191" cy="919238"/>
          </a:xfrm>
        </p:grpSpPr>
        <p:sp>
          <p:nvSpPr>
            <p:cNvPr name="Freeform 4" id="4"/>
            <p:cNvSpPr/>
            <p:nvPr/>
          </p:nvSpPr>
          <p:spPr>
            <a:xfrm flipH="false" flipV="false" rot="0">
              <a:off x="0" y="0"/>
              <a:ext cx="3976191" cy="919238"/>
            </a:xfrm>
            <a:custGeom>
              <a:avLst/>
              <a:gdLst/>
              <a:ahLst/>
              <a:cxnLst/>
              <a:rect r="r" b="b" t="t" l="l"/>
              <a:pathLst>
                <a:path h="919238" w="3976191">
                  <a:moveTo>
                    <a:pt x="203200" y="0"/>
                  </a:moveTo>
                  <a:lnTo>
                    <a:pt x="3772991" y="0"/>
                  </a:lnTo>
                  <a:lnTo>
                    <a:pt x="3976191" y="919238"/>
                  </a:lnTo>
                  <a:lnTo>
                    <a:pt x="0" y="919238"/>
                  </a:lnTo>
                  <a:lnTo>
                    <a:pt x="203200" y="0"/>
                  </a:lnTo>
                  <a:close/>
                </a:path>
              </a:pathLst>
            </a:custGeom>
            <a:solidFill>
              <a:srgbClr val="7B1919"/>
            </a:solidFill>
          </p:spPr>
        </p:sp>
        <p:sp>
          <p:nvSpPr>
            <p:cNvPr name="TextBox 5" id="5"/>
            <p:cNvSpPr txBox="true"/>
            <p:nvPr/>
          </p:nvSpPr>
          <p:spPr>
            <a:xfrm>
              <a:off x="127000" y="-38100"/>
              <a:ext cx="3722191" cy="957338"/>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568208" y="2763184"/>
            <a:ext cx="3193815" cy="2880241"/>
          </a:xfrm>
          <a:custGeom>
            <a:avLst/>
            <a:gdLst/>
            <a:ahLst/>
            <a:cxnLst/>
            <a:rect r="r" b="b" t="t" l="l"/>
            <a:pathLst>
              <a:path h="2880241" w="3193815">
                <a:moveTo>
                  <a:pt x="0" y="0"/>
                </a:moveTo>
                <a:lnTo>
                  <a:pt x="3193816" y="0"/>
                </a:lnTo>
                <a:lnTo>
                  <a:pt x="3193816" y="2880241"/>
                </a:lnTo>
                <a:lnTo>
                  <a:pt x="0" y="28802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8948563" y="431996"/>
            <a:ext cx="12765156" cy="602784"/>
            <a:chOff x="0" y="0"/>
            <a:chExt cx="6735843" cy="318073"/>
          </a:xfrm>
        </p:grpSpPr>
        <p:sp>
          <p:nvSpPr>
            <p:cNvPr name="Freeform 8" id="8"/>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9" id="9"/>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488554" y="9794012"/>
            <a:ext cx="10440007" cy="492988"/>
            <a:chOff x="0" y="0"/>
            <a:chExt cx="6735843" cy="318073"/>
          </a:xfrm>
        </p:grpSpPr>
        <p:sp>
          <p:nvSpPr>
            <p:cNvPr name="Freeform 11" id="11"/>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2" id="12"/>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2077849" y="4569443"/>
            <a:ext cx="10828770" cy="9377714"/>
            <a:chOff x="0" y="0"/>
            <a:chExt cx="6350000" cy="5499100"/>
          </a:xfrm>
        </p:grpSpPr>
        <p:sp>
          <p:nvSpPr>
            <p:cNvPr name="Freeform 14" id="14"/>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5"/>
              <a:stretch>
                <a:fillRect l="-26977" t="0" r="-26977" b="0"/>
              </a:stretch>
            </a:blipFill>
            <a:ln w="190500" cap="sq">
              <a:solidFill>
                <a:srgbClr val="84282E"/>
              </a:solidFill>
              <a:prstDash val="solid"/>
              <a:miter/>
            </a:ln>
          </p:spPr>
        </p:sp>
      </p:grpSp>
      <p:sp>
        <p:nvSpPr>
          <p:cNvPr name="TextBox 15" id="15"/>
          <p:cNvSpPr txBox="true"/>
          <p:nvPr/>
        </p:nvSpPr>
        <p:spPr>
          <a:xfrm rot="0">
            <a:off x="993168" y="754516"/>
            <a:ext cx="7229149" cy="2789932"/>
          </a:xfrm>
          <a:prstGeom prst="rect">
            <a:avLst/>
          </a:prstGeom>
        </p:spPr>
        <p:txBody>
          <a:bodyPr anchor="t" rtlCol="false" tIns="0" lIns="0" bIns="0" rIns="0">
            <a:spAutoFit/>
          </a:bodyPr>
          <a:lstStyle/>
          <a:p>
            <a:pPr algn="l">
              <a:lnSpc>
                <a:spcPts val="10735"/>
              </a:lnSpc>
            </a:pPr>
            <a:r>
              <a:rPr lang="en-US" sz="10735" b="true">
                <a:solidFill>
                  <a:srgbClr val="FFFFFF"/>
                </a:solidFill>
                <a:latin typeface="Oswald Bold"/>
                <a:ea typeface="Oswald Bold"/>
                <a:cs typeface="Oswald Bold"/>
                <a:sym typeface="Oswald Bold"/>
              </a:rPr>
              <a:t>Conclusion and Q&amp;A</a:t>
            </a:r>
          </a:p>
        </p:txBody>
      </p:sp>
      <p:sp>
        <p:nvSpPr>
          <p:cNvPr name="Freeform 16" id="16"/>
          <p:cNvSpPr/>
          <p:nvPr/>
        </p:nvSpPr>
        <p:spPr>
          <a:xfrm flipH="false" flipV="false" rot="0">
            <a:off x="16379848" y="898646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7693712" y="613064"/>
            <a:ext cx="1057208" cy="326774"/>
          </a:xfrm>
          <a:custGeom>
            <a:avLst/>
            <a:gdLst/>
            <a:ahLst/>
            <a:cxnLst/>
            <a:rect r="r" b="b" t="t" l="l"/>
            <a:pathLst>
              <a:path h="326774" w="1057208">
                <a:moveTo>
                  <a:pt x="0" y="0"/>
                </a:moveTo>
                <a:lnTo>
                  <a:pt x="1057209" y="0"/>
                </a:lnTo>
                <a:lnTo>
                  <a:pt x="1057209" y="326773"/>
                </a:lnTo>
                <a:lnTo>
                  <a:pt x="0" y="3267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8" id="18"/>
          <p:cNvSpPr txBox="true"/>
          <p:nvPr/>
        </p:nvSpPr>
        <p:spPr>
          <a:xfrm rot="0">
            <a:off x="8575821" y="4493243"/>
            <a:ext cx="9314184" cy="4119613"/>
          </a:xfrm>
          <a:prstGeom prst="rect">
            <a:avLst/>
          </a:prstGeom>
        </p:spPr>
        <p:txBody>
          <a:bodyPr anchor="t" rtlCol="false" tIns="0" lIns="0" bIns="0" rIns="0">
            <a:spAutoFit/>
          </a:bodyPr>
          <a:lstStyle/>
          <a:p>
            <a:pPr algn="l">
              <a:lnSpc>
                <a:spcPts val="5572"/>
              </a:lnSpc>
            </a:pPr>
            <a:r>
              <a:rPr lang="en-US" sz="3980">
                <a:solidFill>
                  <a:srgbClr val="FFFFFF"/>
                </a:solidFill>
                <a:latin typeface="Canva Sans"/>
                <a:ea typeface="Canva Sans"/>
                <a:cs typeface="Canva Sans"/>
                <a:sym typeface="Canva Sans"/>
              </a:rPr>
              <a:t>• FDI is crucial for global economic integration, technology diffusion, and development.</a:t>
            </a:r>
          </a:p>
          <a:p>
            <a:pPr algn="l">
              <a:lnSpc>
                <a:spcPts val="5572"/>
              </a:lnSpc>
            </a:pPr>
            <a:r>
              <a:rPr lang="en-US" sz="3980">
                <a:solidFill>
                  <a:srgbClr val="FFFFFF"/>
                </a:solidFill>
                <a:latin typeface="Canva Sans"/>
                <a:ea typeface="Canva Sans"/>
                <a:cs typeface="Canva Sans"/>
                <a:sym typeface="Canva Sans"/>
              </a:rPr>
              <a:t>• Policymakers must create favorable conditions for responsible, mutually beneficial FDI.</a:t>
            </a:r>
          </a:p>
        </p:txBody>
      </p:sp>
    </p:spTree>
  </p:cSld>
  <p:clrMapOvr>
    <a:masterClrMapping/>
  </p:clrMapOvr>
  <p:transition spd="fast">
    <p:fade/>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2474923" y="3163511"/>
            <a:ext cx="19090685" cy="4489519"/>
            <a:chOff x="0" y="0"/>
            <a:chExt cx="1997206" cy="469679"/>
          </a:xfrm>
        </p:grpSpPr>
        <p:sp>
          <p:nvSpPr>
            <p:cNvPr name="Freeform 4" id="4"/>
            <p:cNvSpPr/>
            <p:nvPr/>
          </p:nvSpPr>
          <p:spPr>
            <a:xfrm flipH="false" flipV="false" rot="0">
              <a:off x="0" y="0"/>
              <a:ext cx="1997206" cy="469679"/>
            </a:xfrm>
            <a:custGeom>
              <a:avLst/>
              <a:gdLst/>
              <a:ahLst/>
              <a:cxnLst/>
              <a:rect r="r" b="b" t="t" l="l"/>
              <a:pathLst>
                <a:path h="469679" w="1997206">
                  <a:moveTo>
                    <a:pt x="203200" y="0"/>
                  </a:moveTo>
                  <a:lnTo>
                    <a:pt x="1794006" y="0"/>
                  </a:lnTo>
                  <a:lnTo>
                    <a:pt x="1997206" y="469679"/>
                  </a:lnTo>
                  <a:lnTo>
                    <a:pt x="0" y="469679"/>
                  </a:lnTo>
                  <a:lnTo>
                    <a:pt x="203200" y="0"/>
                  </a:lnTo>
                  <a:close/>
                </a:path>
              </a:pathLst>
            </a:custGeom>
            <a:solidFill>
              <a:srgbClr val="7B1919"/>
            </a:solidFill>
          </p:spPr>
        </p:sp>
        <p:sp>
          <p:nvSpPr>
            <p:cNvPr name="TextBox 5" id="5"/>
            <p:cNvSpPr txBox="true"/>
            <p:nvPr/>
          </p:nvSpPr>
          <p:spPr>
            <a:xfrm>
              <a:off x="127000" y="-38100"/>
              <a:ext cx="1743206" cy="507779"/>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5854545" y="0"/>
            <a:ext cx="18624154" cy="879452"/>
            <a:chOff x="0" y="0"/>
            <a:chExt cx="6735843" cy="318073"/>
          </a:xfrm>
        </p:grpSpPr>
        <p:sp>
          <p:nvSpPr>
            <p:cNvPr name="Freeform 7" id="7"/>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8" id="8"/>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true" flipV="true" rot="0">
            <a:off x="8208831" y="0"/>
            <a:ext cx="6957791" cy="6274662"/>
          </a:xfrm>
          <a:custGeom>
            <a:avLst/>
            <a:gdLst/>
            <a:ahLst/>
            <a:cxnLst/>
            <a:rect r="r" b="b" t="t" l="l"/>
            <a:pathLst>
              <a:path h="6274662" w="6957791">
                <a:moveTo>
                  <a:pt x="6957791" y="6274662"/>
                </a:moveTo>
                <a:lnTo>
                  <a:pt x="0" y="6274662"/>
                </a:lnTo>
                <a:lnTo>
                  <a:pt x="0" y="0"/>
                </a:lnTo>
                <a:lnTo>
                  <a:pt x="6957791" y="0"/>
                </a:lnTo>
                <a:lnTo>
                  <a:pt x="6957791" y="6274662"/>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0471399" y="-416033"/>
            <a:ext cx="8266845" cy="7159088"/>
            <a:chOff x="0" y="0"/>
            <a:chExt cx="6350000" cy="5499100"/>
          </a:xfrm>
        </p:grpSpPr>
        <p:sp>
          <p:nvSpPr>
            <p:cNvPr name="Freeform 11" id="11"/>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5"/>
              <a:stretch>
                <a:fillRect l="-14990" t="0" r="-14990" b="0"/>
              </a:stretch>
            </a:blipFill>
            <a:ln w="190500" cap="sq">
              <a:solidFill>
                <a:srgbClr val="84282E"/>
              </a:solidFill>
              <a:prstDash val="solid"/>
              <a:miter/>
            </a:ln>
          </p:spPr>
        </p:sp>
      </p:grpSp>
      <p:sp>
        <p:nvSpPr>
          <p:cNvPr name="Freeform 12" id="12"/>
          <p:cNvSpPr/>
          <p:nvPr/>
        </p:nvSpPr>
        <p:spPr>
          <a:xfrm flipH="true" flipV="false" rot="0">
            <a:off x="11330209" y="4012338"/>
            <a:ext cx="6957791" cy="6274662"/>
          </a:xfrm>
          <a:custGeom>
            <a:avLst/>
            <a:gdLst/>
            <a:ahLst/>
            <a:cxnLst/>
            <a:rect r="r" b="b" t="t" l="l"/>
            <a:pathLst>
              <a:path h="6274662" w="6957791">
                <a:moveTo>
                  <a:pt x="6957791" y="0"/>
                </a:moveTo>
                <a:lnTo>
                  <a:pt x="0" y="0"/>
                </a:lnTo>
                <a:lnTo>
                  <a:pt x="0" y="6274662"/>
                </a:lnTo>
                <a:lnTo>
                  <a:pt x="6957791" y="6274662"/>
                </a:lnTo>
                <a:lnTo>
                  <a:pt x="6957791"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p:nvPr/>
        </p:nvGrpSpPr>
        <p:grpSpPr>
          <a:xfrm rot="0">
            <a:off x="-488554" y="9794012"/>
            <a:ext cx="10440007" cy="492988"/>
            <a:chOff x="0" y="0"/>
            <a:chExt cx="6735843" cy="318073"/>
          </a:xfrm>
        </p:grpSpPr>
        <p:sp>
          <p:nvSpPr>
            <p:cNvPr name="Freeform 14" id="14"/>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5" id="15"/>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6" id="16"/>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17" id="17"/>
          <p:cNvSpPr txBox="true"/>
          <p:nvPr/>
        </p:nvSpPr>
        <p:spPr>
          <a:xfrm rot="0">
            <a:off x="1028700" y="4047369"/>
            <a:ext cx="10301509" cy="2084697"/>
          </a:xfrm>
          <a:prstGeom prst="rect">
            <a:avLst/>
          </a:prstGeom>
        </p:spPr>
        <p:txBody>
          <a:bodyPr anchor="t" rtlCol="false" tIns="0" lIns="0" bIns="0" rIns="0">
            <a:spAutoFit/>
          </a:bodyPr>
          <a:lstStyle/>
          <a:p>
            <a:pPr algn="l">
              <a:lnSpc>
                <a:spcPts val="15699"/>
              </a:lnSpc>
            </a:pPr>
            <a:r>
              <a:rPr lang="en-US" sz="15699" b="true">
                <a:solidFill>
                  <a:srgbClr val="FFFFFF"/>
                </a:solidFill>
                <a:latin typeface="Oswald Bold"/>
                <a:ea typeface="Oswald Bold"/>
                <a:cs typeface="Oswald Bold"/>
                <a:sym typeface="Oswald Bold"/>
              </a:rPr>
              <a:t>THANK YOU</a:t>
            </a:r>
          </a:p>
        </p:txBody>
      </p:sp>
      <p:sp>
        <p:nvSpPr>
          <p:cNvPr name="TextBox 18" id="18"/>
          <p:cNvSpPr txBox="true"/>
          <p:nvPr/>
        </p:nvSpPr>
        <p:spPr>
          <a:xfrm rot="0">
            <a:off x="1028700" y="6113015"/>
            <a:ext cx="9563565" cy="903605"/>
          </a:xfrm>
          <a:prstGeom prst="rect">
            <a:avLst/>
          </a:prstGeom>
        </p:spPr>
        <p:txBody>
          <a:bodyPr anchor="t" rtlCol="false" tIns="0" lIns="0" bIns="0" rIns="0">
            <a:spAutoFit/>
          </a:bodyPr>
          <a:lstStyle/>
          <a:p>
            <a:pPr algn="l">
              <a:lnSpc>
                <a:spcPts val="7420"/>
              </a:lnSpc>
              <a:spcBef>
                <a:spcPct val="0"/>
              </a:spcBef>
            </a:pPr>
            <a:r>
              <a:rPr lang="en-US" b="true" sz="5300" spc="265">
                <a:solidFill>
                  <a:srgbClr val="FFFFFF"/>
                </a:solidFill>
                <a:latin typeface="Nunito Bold"/>
                <a:ea typeface="Nunito Bold"/>
                <a:cs typeface="Nunito Bold"/>
                <a:sym typeface="Nunito Bold"/>
              </a:rPr>
              <a:t>FOR YOUR ATTENTION</a:t>
            </a:r>
          </a:p>
        </p:txBody>
      </p:sp>
      <p:sp>
        <p:nvSpPr>
          <p:cNvPr name="Freeform 19" id="19"/>
          <p:cNvSpPr/>
          <p:nvPr/>
        </p:nvSpPr>
        <p:spPr>
          <a:xfrm flipH="false" flipV="false" rot="0">
            <a:off x="1028700" y="2507474"/>
            <a:ext cx="879452" cy="271831"/>
          </a:xfrm>
          <a:custGeom>
            <a:avLst/>
            <a:gdLst/>
            <a:ahLst/>
            <a:cxnLst/>
            <a:rect r="r" b="b" t="t" l="l"/>
            <a:pathLst>
              <a:path h="271831" w="879452">
                <a:moveTo>
                  <a:pt x="0" y="0"/>
                </a:moveTo>
                <a:lnTo>
                  <a:pt x="879452" y="0"/>
                </a:lnTo>
                <a:lnTo>
                  <a:pt x="879452" y="271830"/>
                </a:lnTo>
                <a:lnTo>
                  <a:pt x="0" y="2718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9072002" y="8269401"/>
            <a:ext cx="879452" cy="271831"/>
          </a:xfrm>
          <a:custGeom>
            <a:avLst/>
            <a:gdLst/>
            <a:ahLst/>
            <a:cxnLst/>
            <a:rect r="r" b="b" t="t" l="l"/>
            <a:pathLst>
              <a:path h="271831" w="879452">
                <a:moveTo>
                  <a:pt x="0" y="0"/>
                </a:moveTo>
                <a:lnTo>
                  <a:pt x="879451" y="0"/>
                </a:lnTo>
                <a:lnTo>
                  <a:pt x="879451" y="271830"/>
                </a:lnTo>
                <a:lnTo>
                  <a:pt x="0" y="2718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3885588" y="1787232"/>
            <a:ext cx="15329663" cy="2234174"/>
            <a:chOff x="0" y="0"/>
            <a:chExt cx="4182737" cy="609600"/>
          </a:xfrm>
        </p:grpSpPr>
        <p:sp>
          <p:nvSpPr>
            <p:cNvPr name="Freeform 4" id="4"/>
            <p:cNvSpPr/>
            <p:nvPr/>
          </p:nvSpPr>
          <p:spPr>
            <a:xfrm flipH="false" flipV="false" rot="0">
              <a:off x="0" y="0"/>
              <a:ext cx="4182737" cy="609600"/>
            </a:xfrm>
            <a:custGeom>
              <a:avLst/>
              <a:gdLst/>
              <a:ahLst/>
              <a:cxnLst/>
              <a:rect r="r" b="b" t="t" l="l"/>
              <a:pathLst>
                <a:path h="609600" w="4182737">
                  <a:moveTo>
                    <a:pt x="203200" y="0"/>
                  </a:moveTo>
                  <a:lnTo>
                    <a:pt x="3979537" y="0"/>
                  </a:lnTo>
                  <a:lnTo>
                    <a:pt x="4182737" y="609600"/>
                  </a:lnTo>
                  <a:lnTo>
                    <a:pt x="0" y="609600"/>
                  </a:lnTo>
                  <a:lnTo>
                    <a:pt x="203200" y="0"/>
                  </a:lnTo>
                  <a:close/>
                </a:path>
              </a:pathLst>
            </a:custGeom>
            <a:solidFill>
              <a:srgbClr val="7B1919"/>
            </a:solidFill>
          </p:spPr>
        </p:sp>
        <p:sp>
          <p:nvSpPr>
            <p:cNvPr name="TextBox 5" id="5"/>
            <p:cNvSpPr txBox="true"/>
            <p:nvPr/>
          </p:nvSpPr>
          <p:spPr>
            <a:xfrm>
              <a:off x="127000" y="-38100"/>
              <a:ext cx="392873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816451" y="1827381"/>
            <a:ext cx="8266845" cy="7159088"/>
            <a:chOff x="0" y="0"/>
            <a:chExt cx="6350000" cy="5499100"/>
          </a:xfrm>
        </p:grpSpPr>
        <p:sp>
          <p:nvSpPr>
            <p:cNvPr name="Freeform 7" id="7"/>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3"/>
              <a:stretch>
                <a:fillRect l="-14990" t="0" r="-14990" b="0"/>
              </a:stretch>
            </a:blipFill>
            <a:ln w="190500" cap="sq">
              <a:solidFill>
                <a:srgbClr val="84282E"/>
              </a:solidFill>
              <a:prstDash val="solid"/>
              <a:miter/>
            </a:ln>
          </p:spPr>
        </p:sp>
      </p:grpSp>
      <p:sp>
        <p:nvSpPr>
          <p:cNvPr name="TextBox 8" id="8"/>
          <p:cNvSpPr txBox="true"/>
          <p:nvPr/>
        </p:nvSpPr>
        <p:spPr>
          <a:xfrm rot="0">
            <a:off x="6758129" y="2075031"/>
            <a:ext cx="7247250" cy="1730893"/>
          </a:xfrm>
          <a:prstGeom prst="rect">
            <a:avLst/>
          </a:prstGeom>
        </p:spPr>
        <p:txBody>
          <a:bodyPr anchor="t" rtlCol="false" tIns="0" lIns="0" bIns="0" rIns="0">
            <a:spAutoFit/>
          </a:bodyPr>
          <a:lstStyle/>
          <a:p>
            <a:pPr algn="l">
              <a:lnSpc>
                <a:spcPts val="12982"/>
              </a:lnSpc>
            </a:pPr>
            <a:r>
              <a:rPr lang="en-US" sz="12982" b="true">
                <a:solidFill>
                  <a:srgbClr val="FFFFFF"/>
                </a:solidFill>
                <a:latin typeface="Oswald Bold"/>
                <a:ea typeface="Oswald Bold"/>
                <a:cs typeface="Oswald Bold"/>
                <a:sym typeface="Oswald Bold"/>
              </a:rPr>
              <a:t>Members</a:t>
            </a:r>
          </a:p>
        </p:txBody>
      </p:sp>
      <p:grpSp>
        <p:nvGrpSpPr>
          <p:cNvPr name="Group 9" id="9"/>
          <p:cNvGrpSpPr/>
          <p:nvPr/>
        </p:nvGrpSpPr>
        <p:grpSpPr>
          <a:xfrm rot="0">
            <a:off x="5854545" y="0"/>
            <a:ext cx="18624154" cy="879452"/>
            <a:chOff x="0" y="0"/>
            <a:chExt cx="6735843" cy="318073"/>
          </a:xfrm>
        </p:grpSpPr>
        <p:sp>
          <p:nvSpPr>
            <p:cNvPr name="Freeform 10" id="10"/>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1" id="11"/>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488554" y="9794012"/>
            <a:ext cx="10440007" cy="492988"/>
            <a:chOff x="0" y="0"/>
            <a:chExt cx="6735843" cy="318073"/>
          </a:xfrm>
        </p:grpSpPr>
        <p:sp>
          <p:nvSpPr>
            <p:cNvPr name="Freeform 13" id="13"/>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4" id="14"/>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5" id="15"/>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6" id="16"/>
          <p:cNvSpPr/>
          <p:nvPr/>
        </p:nvSpPr>
        <p:spPr>
          <a:xfrm flipH="false" flipV="false" rot="0">
            <a:off x="0" y="7295694"/>
            <a:ext cx="3316972" cy="2991306"/>
          </a:xfrm>
          <a:custGeom>
            <a:avLst/>
            <a:gdLst/>
            <a:ahLst/>
            <a:cxnLst/>
            <a:rect r="r" b="b" t="t" l="l"/>
            <a:pathLst>
              <a:path h="2991306" w="3316972">
                <a:moveTo>
                  <a:pt x="0" y="0"/>
                </a:moveTo>
                <a:lnTo>
                  <a:pt x="3316972" y="0"/>
                </a:lnTo>
                <a:lnTo>
                  <a:pt x="3316972" y="2991306"/>
                </a:lnTo>
                <a:lnTo>
                  <a:pt x="0" y="29913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true" flipV="true" rot="0">
            <a:off x="14971028" y="0"/>
            <a:ext cx="3316972" cy="2991306"/>
          </a:xfrm>
          <a:custGeom>
            <a:avLst/>
            <a:gdLst/>
            <a:ahLst/>
            <a:cxnLst/>
            <a:rect r="r" b="b" t="t" l="l"/>
            <a:pathLst>
              <a:path h="2991306" w="3316972">
                <a:moveTo>
                  <a:pt x="3316972" y="2991306"/>
                </a:moveTo>
                <a:lnTo>
                  <a:pt x="0" y="2991306"/>
                </a:lnTo>
                <a:lnTo>
                  <a:pt x="0" y="0"/>
                </a:lnTo>
                <a:lnTo>
                  <a:pt x="3316972" y="0"/>
                </a:lnTo>
                <a:lnTo>
                  <a:pt x="3316972" y="2991306"/>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8" id="18"/>
          <p:cNvSpPr txBox="true"/>
          <p:nvPr/>
        </p:nvSpPr>
        <p:spPr>
          <a:xfrm rot="0">
            <a:off x="1846372" y="971550"/>
            <a:ext cx="2980328" cy="481330"/>
          </a:xfrm>
          <a:prstGeom prst="rect">
            <a:avLst/>
          </a:prstGeom>
        </p:spPr>
        <p:txBody>
          <a:bodyPr anchor="t" rtlCol="false" tIns="0" lIns="0" bIns="0" rIns="0">
            <a:spAutoFit/>
          </a:bodyPr>
          <a:lstStyle/>
          <a:p>
            <a:pPr algn="l">
              <a:lnSpc>
                <a:spcPts val="3919"/>
              </a:lnSpc>
              <a:spcBef>
                <a:spcPct val="0"/>
              </a:spcBef>
            </a:pPr>
            <a:r>
              <a:rPr lang="en-US" sz="2799" spc="139">
                <a:solidFill>
                  <a:srgbClr val="FFFFFF"/>
                </a:solidFill>
                <a:latin typeface="Nunito"/>
                <a:ea typeface="Nunito"/>
                <a:cs typeface="Nunito"/>
                <a:sym typeface="Nunito"/>
              </a:rPr>
              <a:t>Group 13</a:t>
            </a:r>
          </a:p>
        </p:txBody>
      </p:sp>
      <p:sp>
        <p:nvSpPr>
          <p:cNvPr name="Freeform 19" id="19"/>
          <p:cNvSpPr/>
          <p:nvPr/>
        </p:nvSpPr>
        <p:spPr>
          <a:xfrm flipH="false" flipV="false" rot="0">
            <a:off x="15166622" y="2099212"/>
            <a:ext cx="879452" cy="271831"/>
          </a:xfrm>
          <a:custGeom>
            <a:avLst/>
            <a:gdLst/>
            <a:ahLst/>
            <a:cxnLst/>
            <a:rect r="r" b="b" t="t" l="l"/>
            <a:pathLst>
              <a:path h="271831" w="879452">
                <a:moveTo>
                  <a:pt x="0" y="0"/>
                </a:moveTo>
                <a:lnTo>
                  <a:pt x="879451" y="0"/>
                </a:lnTo>
                <a:lnTo>
                  <a:pt x="879451" y="271830"/>
                </a:lnTo>
                <a:lnTo>
                  <a:pt x="0" y="2718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8129810" y="898646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12156306" y="3602151"/>
            <a:ext cx="10205989" cy="6684849"/>
          </a:xfrm>
          <a:prstGeom prst="rect">
            <a:avLst/>
          </a:prstGeom>
        </p:spPr>
        <p:txBody>
          <a:bodyPr anchor="t" rtlCol="false" tIns="0" lIns="0" bIns="0" rIns="0">
            <a:spAutoFit/>
          </a:bodyPr>
          <a:lstStyle/>
          <a:p>
            <a:pPr algn="just">
              <a:lnSpc>
                <a:spcPts val="3361"/>
              </a:lnSpc>
            </a:pPr>
            <a:r>
              <a:rPr lang="en-US" sz="2400">
                <a:solidFill>
                  <a:srgbClr val="FFFFFF"/>
                </a:solidFill>
                <a:latin typeface="Nunito"/>
                <a:ea typeface="Nunito"/>
                <a:cs typeface="Nunito"/>
                <a:sym typeface="Nunito"/>
              </a:rPr>
              <a:t>S.N.  </a:t>
            </a:r>
            <a:r>
              <a:rPr lang="en-US" sz="2400">
                <a:solidFill>
                  <a:srgbClr val="FFFFFF"/>
                </a:solidFill>
                <a:latin typeface="Nunito"/>
                <a:ea typeface="Nunito"/>
                <a:cs typeface="Nunito"/>
                <a:sym typeface="Nunito"/>
              </a:rPr>
              <a:t>Name of Student</a:t>
            </a:r>
          </a:p>
          <a:p>
            <a:pPr algn="just">
              <a:lnSpc>
                <a:spcPts val="3361"/>
              </a:lnSpc>
            </a:pPr>
            <a:r>
              <a:rPr lang="en-US" sz="2400">
                <a:solidFill>
                  <a:srgbClr val="FFFFFF"/>
                </a:solidFill>
                <a:latin typeface="Nunito"/>
                <a:ea typeface="Nunito"/>
                <a:cs typeface="Nunito"/>
                <a:sym typeface="Nunito"/>
              </a:rPr>
              <a:t>181  SAKSHI NIRMALKAR</a:t>
            </a:r>
          </a:p>
          <a:p>
            <a:pPr algn="just">
              <a:lnSpc>
                <a:spcPts val="3361"/>
              </a:lnSpc>
            </a:pPr>
            <a:r>
              <a:rPr lang="en-US" sz="2400">
                <a:solidFill>
                  <a:srgbClr val="FFFFFF"/>
                </a:solidFill>
                <a:latin typeface="Nunito"/>
                <a:ea typeface="Nunito"/>
                <a:cs typeface="Nunito"/>
                <a:sym typeface="Nunito"/>
              </a:rPr>
              <a:t>182. SAKSHI SAHU</a:t>
            </a:r>
          </a:p>
          <a:p>
            <a:pPr algn="just">
              <a:lnSpc>
                <a:spcPts val="3361"/>
              </a:lnSpc>
            </a:pPr>
            <a:r>
              <a:rPr lang="en-US" sz="2400">
                <a:solidFill>
                  <a:srgbClr val="FFFFFF"/>
                </a:solidFill>
                <a:latin typeface="Nunito"/>
                <a:ea typeface="Nunito"/>
                <a:cs typeface="Nunito"/>
                <a:sym typeface="Nunito"/>
              </a:rPr>
              <a:t>183. SAKSHI SHARMA</a:t>
            </a:r>
          </a:p>
          <a:p>
            <a:pPr algn="just">
              <a:lnSpc>
                <a:spcPts val="3361"/>
              </a:lnSpc>
            </a:pPr>
            <a:r>
              <a:rPr lang="en-US" sz="2400">
                <a:solidFill>
                  <a:srgbClr val="FFFFFF"/>
                </a:solidFill>
                <a:latin typeface="Nunito"/>
                <a:ea typeface="Nunito"/>
                <a:cs typeface="Nunito"/>
                <a:sym typeface="Nunito"/>
              </a:rPr>
              <a:t>184  SAMEER VERMA</a:t>
            </a:r>
          </a:p>
          <a:p>
            <a:pPr algn="just">
              <a:lnSpc>
                <a:spcPts val="3361"/>
              </a:lnSpc>
            </a:pPr>
            <a:r>
              <a:rPr lang="en-US" sz="2400">
                <a:solidFill>
                  <a:srgbClr val="FFFFFF"/>
                </a:solidFill>
                <a:latin typeface="Nunito"/>
                <a:ea typeface="Nunito"/>
                <a:cs typeface="Nunito"/>
                <a:sym typeface="Nunito"/>
              </a:rPr>
              <a:t>185. SAMIR SAHU</a:t>
            </a:r>
          </a:p>
          <a:p>
            <a:pPr algn="just">
              <a:lnSpc>
                <a:spcPts val="3361"/>
              </a:lnSpc>
            </a:pPr>
            <a:r>
              <a:rPr lang="en-US" sz="2400">
                <a:solidFill>
                  <a:srgbClr val="FFFFFF"/>
                </a:solidFill>
                <a:latin typeface="Nunito"/>
                <a:ea typeface="Nunito"/>
                <a:cs typeface="Nunito"/>
                <a:sym typeface="Nunito"/>
              </a:rPr>
              <a:t>186  SAMRIDHEE CHAURIYA</a:t>
            </a:r>
          </a:p>
          <a:p>
            <a:pPr algn="just">
              <a:lnSpc>
                <a:spcPts val="3361"/>
              </a:lnSpc>
            </a:pPr>
            <a:r>
              <a:rPr lang="en-US" sz="2400">
                <a:solidFill>
                  <a:srgbClr val="FFFFFF"/>
                </a:solidFill>
                <a:latin typeface="Nunito"/>
                <a:ea typeface="Nunito"/>
                <a:cs typeface="Nunito"/>
                <a:sym typeface="Nunito"/>
              </a:rPr>
              <a:t>187  SANDHYA</a:t>
            </a:r>
          </a:p>
          <a:p>
            <a:pPr algn="just">
              <a:lnSpc>
                <a:spcPts val="3361"/>
              </a:lnSpc>
            </a:pPr>
            <a:r>
              <a:rPr lang="en-US" sz="2400">
                <a:solidFill>
                  <a:srgbClr val="FFFFFF"/>
                </a:solidFill>
                <a:latin typeface="Nunito"/>
                <a:ea typeface="Nunito"/>
                <a:cs typeface="Nunito"/>
                <a:sym typeface="Nunito"/>
              </a:rPr>
              <a:t>188  SANDHYA SAHU</a:t>
            </a:r>
          </a:p>
          <a:p>
            <a:pPr algn="just">
              <a:lnSpc>
                <a:spcPts val="3361"/>
              </a:lnSpc>
            </a:pPr>
            <a:r>
              <a:rPr lang="en-US" sz="2400">
                <a:solidFill>
                  <a:srgbClr val="FFFFFF"/>
                </a:solidFill>
                <a:latin typeface="Nunito"/>
                <a:ea typeface="Nunito"/>
                <a:cs typeface="Nunito"/>
                <a:sym typeface="Nunito"/>
              </a:rPr>
              <a:t>189. SANDHYA SAO</a:t>
            </a:r>
          </a:p>
          <a:p>
            <a:pPr algn="just">
              <a:lnSpc>
                <a:spcPts val="3361"/>
              </a:lnSpc>
            </a:pPr>
            <a:r>
              <a:rPr lang="en-US" sz="2400">
                <a:solidFill>
                  <a:srgbClr val="FFFFFF"/>
                </a:solidFill>
                <a:latin typeface="Nunito"/>
                <a:ea typeface="Nunito"/>
                <a:cs typeface="Nunito"/>
                <a:sym typeface="Nunito"/>
              </a:rPr>
              <a:t>190. SANJU SAHU</a:t>
            </a:r>
          </a:p>
          <a:p>
            <a:pPr algn="just">
              <a:lnSpc>
                <a:spcPts val="3361"/>
              </a:lnSpc>
            </a:pPr>
            <a:r>
              <a:rPr lang="en-US" sz="2400">
                <a:solidFill>
                  <a:srgbClr val="FFFFFF"/>
                </a:solidFill>
                <a:latin typeface="Nunito"/>
                <a:ea typeface="Nunito"/>
                <a:cs typeface="Nunito"/>
                <a:sym typeface="Nunito"/>
              </a:rPr>
              <a:t>191. SARITA BAGHEL</a:t>
            </a:r>
          </a:p>
          <a:p>
            <a:pPr algn="just">
              <a:lnSpc>
                <a:spcPts val="3361"/>
              </a:lnSpc>
            </a:pPr>
            <a:r>
              <a:rPr lang="en-US" sz="2400">
                <a:solidFill>
                  <a:srgbClr val="FFFFFF"/>
                </a:solidFill>
                <a:latin typeface="Nunito"/>
                <a:ea typeface="Nunito"/>
                <a:cs typeface="Nunito"/>
                <a:sym typeface="Nunito"/>
              </a:rPr>
              <a:t>192. SATYAPRAKASH GHRITLAHARE</a:t>
            </a:r>
          </a:p>
          <a:p>
            <a:pPr algn="just">
              <a:lnSpc>
                <a:spcPts val="3361"/>
              </a:lnSpc>
            </a:pPr>
            <a:r>
              <a:rPr lang="en-US" sz="2400">
                <a:solidFill>
                  <a:srgbClr val="FFFFFF"/>
                </a:solidFill>
                <a:latin typeface="Nunito"/>
                <a:ea typeface="Nunito"/>
                <a:cs typeface="Nunito"/>
                <a:sym typeface="Nunito"/>
              </a:rPr>
              <a:t>193. SATYAPRAKASH KURREY</a:t>
            </a:r>
          </a:p>
          <a:p>
            <a:pPr algn="just">
              <a:lnSpc>
                <a:spcPts val="3361"/>
              </a:lnSpc>
            </a:pPr>
            <a:r>
              <a:rPr lang="en-US" sz="2400">
                <a:solidFill>
                  <a:srgbClr val="FFFFFF"/>
                </a:solidFill>
                <a:latin typeface="Nunito"/>
                <a:ea typeface="Nunito"/>
                <a:cs typeface="Nunito"/>
                <a:sym typeface="Nunito"/>
              </a:rPr>
              <a:t>194. SAURABH SINGH RAJPUT</a:t>
            </a:r>
          </a:p>
          <a:p>
            <a:pPr algn="just">
              <a:lnSpc>
                <a:spcPts val="3361"/>
              </a:lnSpc>
            </a:pPr>
            <a:r>
              <a:rPr lang="en-US" sz="2400">
                <a:solidFill>
                  <a:srgbClr val="FFFFFF"/>
                </a:solidFill>
                <a:latin typeface="Nunito"/>
                <a:ea typeface="Nunito"/>
                <a:cs typeface="Nunito"/>
                <a:sym typeface="Nunito"/>
              </a:rPr>
              <a:t>195. SAURABH VERMA</a:t>
            </a:r>
          </a:p>
        </p:txBody>
      </p:sp>
    </p:spTree>
  </p:cSld>
  <p:clrMapOvr>
    <a:masterClrMapping/>
  </p:clrMapOvr>
  <p:transition spd="fast">
    <p:fade/>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062865" y="928972"/>
            <a:ext cx="13834819" cy="2016313"/>
            <a:chOff x="0" y="0"/>
            <a:chExt cx="4182737" cy="609600"/>
          </a:xfrm>
        </p:grpSpPr>
        <p:sp>
          <p:nvSpPr>
            <p:cNvPr name="Freeform 4" id="4"/>
            <p:cNvSpPr/>
            <p:nvPr/>
          </p:nvSpPr>
          <p:spPr>
            <a:xfrm flipH="false" flipV="false" rot="0">
              <a:off x="0" y="0"/>
              <a:ext cx="4182737" cy="609600"/>
            </a:xfrm>
            <a:custGeom>
              <a:avLst/>
              <a:gdLst/>
              <a:ahLst/>
              <a:cxnLst/>
              <a:rect r="r" b="b" t="t" l="l"/>
              <a:pathLst>
                <a:path h="609600" w="4182737">
                  <a:moveTo>
                    <a:pt x="203200" y="0"/>
                  </a:moveTo>
                  <a:lnTo>
                    <a:pt x="3979537" y="0"/>
                  </a:lnTo>
                  <a:lnTo>
                    <a:pt x="4182737" y="609600"/>
                  </a:lnTo>
                  <a:lnTo>
                    <a:pt x="0" y="609600"/>
                  </a:lnTo>
                  <a:lnTo>
                    <a:pt x="203200" y="0"/>
                  </a:lnTo>
                  <a:close/>
                </a:path>
              </a:pathLst>
            </a:custGeom>
            <a:solidFill>
              <a:srgbClr val="7B1919"/>
            </a:solidFill>
          </p:spPr>
        </p:sp>
        <p:sp>
          <p:nvSpPr>
            <p:cNvPr name="TextBox 5" id="5"/>
            <p:cNvSpPr txBox="true"/>
            <p:nvPr/>
          </p:nvSpPr>
          <p:spPr>
            <a:xfrm>
              <a:off x="127000" y="-38100"/>
              <a:ext cx="392873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5854545" y="0"/>
            <a:ext cx="18624154" cy="879452"/>
            <a:chOff x="0" y="0"/>
            <a:chExt cx="6735843" cy="318073"/>
          </a:xfrm>
        </p:grpSpPr>
        <p:sp>
          <p:nvSpPr>
            <p:cNvPr name="Freeform 7" id="7"/>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8" id="8"/>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true" flipV="false" rot="0">
            <a:off x="9144000" y="1975450"/>
            <a:ext cx="9216437" cy="8311550"/>
          </a:xfrm>
          <a:custGeom>
            <a:avLst/>
            <a:gdLst/>
            <a:ahLst/>
            <a:cxnLst/>
            <a:rect r="r" b="b" t="t" l="l"/>
            <a:pathLst>
              <a:path h="8311550" w="9216437">
                <a:moveTo>
                  <a:pt x="9216437" y="0"/>
                </a:moveTo>
                <a:lnTo>
                  <a:pt x="0" y="0"/>
                </a:lnTo>
                <a:lnTo>
                  <a:pt x="0" y="8311550"/>
                </a:lnTo>
                <a:lnTo>
                  <a:pt x="9216437" y="8311550"/>
                </a:lnTo>
                <a:lnTo>
                  <a:pt x="9216437"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488554" y="9794012"/>
            <a:ext cx="10440007" cy="492988"/>
            <a:chOff x="0" y="0"/>
            <a:chExt cx="6735843" cy="318073"/>
          </a:xfrm>
        </p:grpSpPr>
        <p:sp>
          <p:nvSpPr>
            <p:cNvPr name="Freeform 11" id="11"/>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2" id="12"/>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9144000" y="0"/>
            <a:ext cx="10828770" cy="9377714"/>
            <a:chOff x="0" y="0"/>
            <a:chExt cx="6350000" cy="5499100"/>
          </a:xfrm>
        </p:grpSpPr>
        <p:sp>
          <p:nvSpPr>
            <p:cNvPr name="Freeform 14" id="14"/>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5"/>
              <a:stretch>
                <a:fillRect l="-29737" t="0" r="0" b="0"/>
              </a:stretch>
            </a:blipFill>
            <a:ln w="190500" cap="sq">
              <a:solidFill>
                <a:srgbClr val="84282E"/>
              </a:solidFill>
              <a:prstDash val="solid"/>
              <a:miter/>
            </a:ln>
          </p:spPr>
        </p:sp>
      </p:grpSp>
      <p:sp>
        <p:nvSpPr>
          <p:cNvPr name="Freeform 15" id="15"/>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16" id="16"/>
          <p:cNvSpPr txBox="true"/>
          <p:nvPr/>
        </p:nvSpPr>
        <p:spPr>
          <a:xfrm rot="0">
            <a:off x="2099785" y="1206061"/>
            <a:ext cx="7509519" cy="1166567"/>
          </a:xfrm>
          <a:prstGeom prst="rect">
            <a:avLst/>
          </a:prstGeom>
        </p:spPr>
        <p:txBody>
          <a:bodyPr anchor="t" rtlCol="false" tIns="0" lIns="0" bIns="0" rIns="0">
            <a:spAutoFit/>
          </a:bodyPr>
          <a:lstStyle/>
          <a:p>
            <a:pPr algn="l">
              <a:lnSpc>
                <a:spcPts val="8802"/>
              </a:lnSpc>
            </a:pPr>
            <a:r>
              <a:rPr lang="en-US" sz="8802" b="true">
                <a:solidFill>
                  <a:srgbClr val="FFFFFF"/>
                </a:solidFill>
                <a:latin typeface="Oswald Bold"/>
                <a:ea typeface="Oswald Bold"/>
                <a:cs typeface="Oswald Bold"/>
                <a:sym typeface="Oswald Bold"/>
              </a:rPr>
              <a:t>INDEX</a:t>
            </a:r>
          </a:p>
        </p:txBody>
      </p:sp>
      <p:sp>
        <p:nvSpPr>
          <p:cNvPr name="TextBox 17" id="17"/>
          <p:cNvSpPr txBox="true"/>
          <p:nvPr/>
        </p:nvSpPr>
        <p:spPr>
          <a:xfrm rot="0">
            <a:off x="1028700" y="3099073"/>
            <a:ext cx="8164616" cy="6493527"/>
          </a:xfrm>
          <a:prstGeom prst="rect">
            <a:avLst/>
          </a:prstGeom>
        </p:spPr>
        <p:txBody>
          <a:bodyPr anchor="t" rtlCol="false" tIns="0" lIns="0" bIns="0" rIns="0">
            <a:spAutoFit/>
          </a:bodyPr>
          <a:lstStyle/>
          <a:p>
            <a:pPr algn="just">
              <a:lnSpc>
                <a:spcPts val="3478"/>
              </a:lnSpc>
            </a:pPr>
            <a:r>
              <a:rPr lang="en-US" sz="2484">
                <a:solidFill>
                  <a:srgbClr val="FFFFFF"/>
                </a:solidFill>
                <a:latin typeface="Nunito"/>
                <a:ea typeface="Nunito"/>
                <a:cs typeface="Nunito"/>
                <a:sym typeface="Nunito"/>
              </a:rPr>
              <a:t>• Introduction to FDI</a:t>
            </a:r>
          </a:p>
          <a:p>
            <a:pPr algn="just">
              <a:lnSpc>
                <a:spcPts val="3478"/>
              </a:lnSpc>
            </a:pPr>
            <a:r>
              <a:rPr lang="en-US" sz="2484">
                <a:solidFill>
                  <a:srgbClr val="FFFFFF"/>
                </a:solidFill>
                <a:latin typeface="Nunito"/>
                <a:ea typeface="Nunito"/>
                <a:cs typeface="Nunito"/>
                <a:sym typeface="Nunito"/>
              </a:rPr>
              <a:t>• Types of FDI</a:t>
            </a:r>
          </a:p>
          <a:p>
            <a:pPr algn="just">
              <a:lnSpc>
                <a:spcPts val="3478"/>
              </a:lnSpc>
            </a:pPr>
            <a:r>
              <a:rPr lang="en-US" sz="2484">
                <a:solidFill>
                  <a:srgbClr val="FFFFFF"/>
                </a:solidFill>
                <a:latin typeface="Nunito"/>
                <a:ea typeface="Nunito"/>
                <a:cs typeface="Nunito"/>
                <a:sym typeface="Nunito"/>
              </a:rPr>
              <a:t>• Greenfield vs. Brownfield</a:t>
            </a:r>
          </a:p>
          <a:p>
            <a:pPr algn="just">
              <a:lnSpc>
                <a:spcPts val="3478"/>
              </a:lnSpc>
            </a:pPr>
            <a:r>
              <a:rPr lang="en-US" sz="2484">
                <a:solidFill>
                  <a:srgbClr val="FFFFFF"/>
                </a:solidFill>
                <a:latin typeface="Nunito"/>
                <a:ea typeface="Nunito"/>
                <a:cs typeface="Nunito"/>
                <a:sym typeface="Nunito"/>
              </a:rPr>
              <a:t>• Methods of FDI</a:t>
            </a:r>
          </a:p>
          <a:p>
            <a:pPr algn="just">
              <a:lnSpc>
                <a:spcPts val="3478"/>
              </a:lnSpc>
            </a:pPr>
            <a:r>
              <a:rPr lang="en-US" sz="2484">
                <a:solidFill>
                  <a:srgbClr val="FFFFFF"/>
                </a:solidFill>
                <a:latin typeface="Nunito"/>
                <a:ea typeface="Nunito"/>
                <a:cs typeface="Nunito"/>
                <a:sym typeface="Nunito"/>
              </a:rPr>
              <a:t>• Motives for FDI</a:t>
            </a:r>
          </a:p>
          <a:p>
            <a:pPr algn="just">
              <a:lnSpc>
                <a:spcPts val="3478"/>
              </a:lnSpc>
            </a:pPr>
            <a:r>
              <a:rPr lang="en-US" sz="2484">
                <a:solidFill>
                  <a:srgbClr val="FFFFFF"/>
                </a:solidFill>
                <a:latin typeface="Nunito"/>
                <a:ea typeface="Nunito"/>
                <a:cs typeface="Nunito"/>
                <a:sym typeface="Nunito"/>
              </a:rPr>
              <a:t>• Benefits of FDI</a:t>
            </a:r>
          </a:p>
          <a:p>
            <a:pPr algn="just">
              <a:lnSpc>
                <a:spcPts val="3478"/>
              </a:lnSpc>
            </a:pPr>
            <a:r>
              <a:rPr lang="en-US" sz="2484">
                <a:solidFill>
                  <a:srgbClr val="FFFFFF"/>
                </a:solidFill>
                <a:latin typeface="Nunito"/>
                <a:ea typeface="Nunito"/>
                <a:cs typeface="Nunito"/>
                <a:sym typeface="Nunito"/>
              </a:rPr>
              <a:t>• Drawbacks of FDI</a:t>
            </a:r>
          </a:p>
          <a:p>
            <a:pPr algn="just">
              <a:lnSpc>
                <a:spcPts val="3478"/>
              </a:lnSpc>
            </a:pPr>
            <a:r>
              <a:rPr lang="en-US" sz="2484">
                <a:solidFill>
                  <a:srgbClr val="FFFFFF"/>
                </a:solidFill>
                <a:latin typeface="Nunito"/>
                <a:ea typeface="Nunito"/>
                <a:cs typeface="Nunito"/>
                <a:sym typeface="Nunito"/>
              </a:rPr>
              <a:t>• Global FDI Trends</a:t>
            </a:r>
          </a:p>
          <a:p>
            <a:pPr algn="just">
              <a:lnSpc>
                <a:spcPts val="3478"/>
              </a:lnSpc>
            </a:pPr>
            <a:r>
              <a:rPr lang="en-US" sz="2484">
                <a:solidFill>
                  <a:srgbClr val="FFFFFF"/>
                </a:solidFill>
                <a:latin typeface="Nunito"/>
                <a:ea typeface="Nunito"/>
                <a:cs typeface="Nunito"/>
                <a:sym typeface="Nunito"/>
              </a:rPr>
              <a:t>• FDI in Developing Countries</a:t>
            </a:r>
          </a:p>
          <a:p>
            <a:pPr algn="just">
              <a:lnSpc>
                <a:spcPts val="3478"/>
              </a:lnSpc>
            </a:pPr>
            <a:r>
              <a:rPr lang="en-US" sz="2484">
                <a:solidFill>
                  <a:srgbClr val="FFFFFF"/>
                </a:solidFill>
                <a:latin typeface="Nunito"/>
                <a:ea typeface="Nunito"/>
                <a:cs typeface="Nunito"/>
                <a:sym typeface="Nunito"/>
              </a:rPr>
              <a:t>• Regulatory Framework</a:t>
            </a:r>
          </a:p>
          <a:p>
            <a:pPr algn="just">
              <a:lnSpc>
                <a:spcPts val="3478"/>
              </a:lnSpc>
            </a:pPr>
            <a:r>
              <a:rPr lang="en-US" sz="2484">
                <a:solidFill>
                  <a:srgbClr val="FFFFFF"/>
                </a:solidFill>
                <a:latin typeface="Nunito"/>
                <a:ea typeface="Nunito"/>
                <a:cs typeface="Nunito"/>
                <a:sym typeface="Nunito"/>
              </a:rPr>
              <a:t>• Case Studies</a:t>
            </a:r>
          </a:p>
          <a:p>
            <a:pPr algn="just">
              <a:lnSpc>
                <a:spcPts val="3478"/>
              </a:lnSpc>
            </a:pPr>
            <a:r>
              <a:rPr lang="en-US" sz="2484">
                <a:solidFill>
                  <a:srgbClr val="FFFFFF"/>
                </a:solidFill>
                <a:latin typeface="Nunito"/>
                <a:ea typeface="Nunito"/>
                <a:cs typeface="Nunito"/>
                <a:sym typeface="Nunito"/>
              </a:rPr>
              <a:t>• FDI vs. Foreign Portfolio Investment</a:t>
            </a:r>
          </a:p>
          <a:p>
            <a:pPr algn="just">
              <a:lnSpc>
                <a:spcPts val="3478"/>
              </a:lnSpc>
            </a:pPr>
            <a:r>
              <a:rPr lang="en-US" sz="2484">
                <a:solidFill>
                  <a:srgbClr val="FFFFFF"/>
                </a:solidFill>
                <a:latin typeface="Nunito"/>
                <a:ea typeface="Nunito"/>
                <a:cs typeface="Nunito"/>
                <a:sym typeface="Nunito"/>
              </a:rPr>
              <a:t>• Strategic Considerations</a:t>
            </a:r>
          </a:p>
          <a:p>
            <a:pPr algn="just">
              <a:lnSpc>
                <a:spcPts val="3478"/>
              </a:lnSpc>
            </a:pPr>
            <a:r>
              <a:rPr lang="en-US" sz="2484">
                <a:solidFill>
                  <a:srgbClr val="FFFFFF"/>
                </a:solidFill>
                <a:latin typeface="Nunito"/>
                <a:ea typeface="Nunito"/>
                <a:cs typeface="Nunito"/>
                <a:sym typeface="Nunito"/>
              </a:rPr>
              <a:t>• Conclusion</a:t>
            </a:r>
          </a:p>
          <a:p>
            <a:pPr algn="just">
              <a:lnSpc>
                <a:spcPts val="3478"/>
              </a:lnSpc>
            </a:pPr>
            <a:r>
              <a:rPr lang="en-US" sz="2484">
                <a:solidFill>
                  <a:srgbClr val="FFFFFF"/>
                </a:solidFill>
                <a:latin typeface="Nunito"/>
                <a:ea typeface="Nunito"/>
                <a:cs typeface="Nunito"/>
                <a:sym typeface="Nunito"/>
              </a:rPr>
              <a:t>• References &amp; Q&amp;A</a:t>
            </a:r>
          </a:p>
        </p:txBody>
      </p:sp>
      <p:sp>
        <p:nvSpPr>
          <p:cNvPr name="Freeform 18" id="18"/>
          <p:cNvSpPr/>
          <p:nvPr/>
        </p:nvSpPr>
        <p:spPr>
          <a:xfrm flipH="false" flipV="false" rot="0">
            <a:off x="8264548" y="170361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1772254" y="0"/>
            <a:ext cx="24967252" cy="1178979"/>
            <a:chOff x="0" y="0"/>
            <a:chExt cx="6735843" cy="318073"/>
          </a:xfrm>
        </p:grpSpPr>
        <p:sp>
          <p:nvSpPr>
            <p:cNvPr name="Freeform 4" id="4"/>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5" id="5"/>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488554" y="9794012"/>
            <a:ext cx="10440007" cy="492988"/>
            <a:chOff x="0" y="0"/>
            <a:chExt cx="6735843" cy="318073"/>
          </a:xfrm>
        </p:grpSpPr>
        <p:sp>
          <p:nvSpPr>
            <p:cNvPr name="Freeform 7" id="7"/>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8" id="8"/>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2474923" y="3344477"/>
            <a:ext cx="16217607" cy="6942523"/>
            <a:chOff x="0" y="0"/>
            <a:chExt cx="2506282" cy="1072903"/>
          </a:xfrm>
        </p:grpSpPr>
        <p:sp>
          <p:nvSpPr>
            <p:cNvPr name="Freeform 10" id="10"/>
            <p:cNvSpPr/>
            <p:nvPr/>
          </p:nvSpPr>
          <p:spPr>
            <a:xfrm flipH="false" flipV="false" rot="0">
              <a:off x="0" y="0"/>
              <a:ext cx="2506282" cy="1072903"/>
            </a:xfrm>
            <a:custGeom>
              <a:avLst/>
              <a:gdLst/>
              <a:ahLst/>
              <a:cxnLst/>
              <a:rect r="r" b="b" t="t" l="l"/>
              <a:pathLst>
                <a:path h="1072903" w="2506282">
                  <a:moveTo>
                    <a:pt x="203200" y="0"/>
                  </a:moveTo>
                  <a:lnTo>
                    <a:pt x="2303082" y="0"/>
                  </a:lnTo>
                  <a:lnTo>
                    <a:pt x="2506282" y="1072903"/>
                  </a:lnTo>
                  <a:lnTo>
                    <a:pt x="0" y="1072903"/>
                  </a:lnTo>
                  <a:lnTo>
                    <a:pt x="203200" y="0"/>
                  </a:lnTo>
                  <a:close/>
                </a:path>
              </a:pathLst>
            </a:custGeom>
            <a:solidFill>
              <a:srgbClr val="7B1919"/>
            </a:solidFill>
          </p:spPr>
        </p:sp>
        <p:sp>
          <p:nvSpPr>
            <p:cNvPr name="TextBox 11" id="11"/>
            <p:cNvSpPr txBox="true"/>
            <p:nvPr/>
          </p:nvSpPr>
          <p:spPr>
            <a:xfrm>
              <a:off x="127000" y="-38100"/>
              <a:ext cx="2252282" cy="1111003"/>
            </a:xfrm>
            <a:prstGeom prst="rect">
              <a:avLst/>
            </a:prstGeom>
          </p:spPr>
          <p:txBody>
            <a:bodyPr anchor="ctr" rtlCol="false" tIns="50800" lIns="50800" bIns="50800" rIns="50800"/>
            <a:lstStyle/>
            <a:p>
              <a:pPr algn="ctr">
                <a:lnSpc>
                  <a:spcPts val="2659"/>
                </a:lnSpc>
                <a:spcBef>
                  <a:spcPct val="0"/>
                </a:spcBef>
              </a:pPr>
            </a:p>
          </p:txBody>
        </p:sp>
      </p:grpSp>
      <p:sp>
        <p:nvSpPr>
          <p:cNvPr name="TextBox 12" id="12"/>
          <p:cNvSpPr txBox="true"/>
          <p:nvPr/>
        </p:nvSpPr>
        <p:spPr>
          <a:xfrm rot="0">
            <a:off x="378876" y="4723315"/>
            <a:ext cx="10510009" cy="3934570"/>
          </a:xfrm>
          <a:prstGeom prst="rect">
            <a:avLst/>
          </a:prstGeom>
        </p:spPr>
        <p:txBody>
          <a:bodyPr anchor="t" rtlCol="false" tIns="0" lIns="0" bIns="0" rIns="0">
            <a:spAutoFit/>
          </a:bodyPr>
          <a:lstStyle/>
          <a:p>
            <a:pPr algn="just">
              <a:lnSpc>
                <a:spcPts val="3957"/>
              </a:lnSpc>
            </a:pPr>
            <a:r>
              <a:rPr lang="en-US" sz="2826">
                <a:solidFill>
                  <a:srgbClr val="FFFFFF"/>
                </a:solidFill>
                <a:latin typeface="Nunito"/>
                <a:ea typeface="Nunito"/>
                <a:cs typeface="Nunito"/>
                <a:sym typeface="Nunito"/>
              </a:rPr>
              <a:t>Foreign Direct Investment refers to a situation where a company or individual from one country invests directly into business operations or assets in another country. FDI is characterized by the investor having substantial control—usually defined as owning at least 10% of the foreign enterprise's shares or voting power. This investment typically aims at establishing a lasting interest and influence over management decisions in the foreign country.</a:t>
            </a:r>
          </a:p>
        </p:txBody>
      </p:sp>
      <p:grpSp>
        <p:nvGrpSpPr>
          <p:cNvPr name="Group 13" id="13"/>
          <p:cNvGrpSpPr/>
          <p:nvPr/>
        </p:nvGrpSpPr>
        <p:grpSpPr>
          <a:xfrm rot="0">
            <a:off x="10711372" y="332985"/>
            <a:ext cx="9613049" cy="8324901"/>
            <a:chOff x="0" y="0"/>
            <a:chExt cx="6350000" cy="5499100"/>
          </a:xfrm>
        </p:grpSpPr>
        <p:sp>
          <p:nvSpPr>
            <p:cNvPr name="Freeform 14" id="14"/>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3"/>
              <a:stretch>
                <a:fillRect l="-14868" t="0" r="-14868" b="0"/>
              </a:stretch>
            </a:blipFill>
            <a:ln w="190500" cap="sq">
              <a:solidFill>
                <a:srgbClr val="84282E"/>
              </a:solidFill>
              <a:prstDash val="solid"/>
              <a:miter/>
            </a:ln>
          </p:spPr>
        </p:sp>
      </p:grpSp>
      <p:sp>
        <p:nvSpPr>
          <p:cNvPr name="Freeform 15" id="15"/>
          <p:cNvSpPr/>
          <p:nvPr/>
        </p:nvSpPr>
        <p:spPr>
          <a:xfrm flipH="true" flipV="false" rot="0">
            <a:off x="11652894" y="3949514"/>
            <a:ext cx="7027454" cy="6337486"/>
          </a:xfrm>
          <a:custGeom>
            <a:avLst/>
            <a:gdLst/>
            <a:ahLst/>
            <a:cxnLst/>
            <a:rect r="r" b="b" t="t" l="l"/>
            <a:pathLst>
              <a:path h="6337486" w="7027454">
                <a:moveTo>
                  <a:pt x="7027455" y="0"/>
                </a:moveTo>
                <a:lnTo>
                  <a:pt x="0" y="0"/>
                </a:lnTo>
                <a:lnTo>
                  <a:pt x="0" y="6337486"/>
                </a:lnTo>
                <a:lnTo>
                  <a:pt x="7027455" y="6337486"/>
                </a:lnTo>
                <a:lnTo>
                  <a:pt x="7027455"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185165" y="1456809"/>
            <a:ext cx="11338760" cy="1529386"/>
          </a:xfrm>
          <a:prstGeom prst="rect">
            <a:avLst/>
          </a:prstGeom>
        </p:spPr>
        <p:txBody>
          <a:bodyPr anchor="t" rtlCol="false" tIns="0" lIns="0" bIns="0" rIns="0">
            <a:spAutoFit/>
          </a:bodyPr>
          <a:lstStyle/>
          <a:p>
            <a:pPr algn="l">
              <a:lnSpc>
                <a:spcPts val="11472"/>
              </a:lnSpc>
            </a:pPr>
            <a:r>
              <a:rPr lang="en-US" sz="11472" b="true">
                <a:solidFill>
                  <a:srgbClr val="FFFFFF"/>
                </a:solidFill>
                <a:latin typeface="Oswald Bold"/>
                <a:ea typeface="Oswald Bold"/>
                <a:cs typeface="Oswald Bold"/>
                <a:sym typeface="Oswald Bold"/>
              </a:rPr>
              <a:t>Introduction to FDI</a:t>
            </a:r>
          </a:p>
        </p:txBody>
      </p:sp>
      <p:sp>
        <p:nvSpPr>
          <p:cNvPr name="Freeform 17" id="17"/>
          <p:cNvSpPr/>
          <p:nvPr/>
        </p:nvSpPr>
        <p:spPr>
          <a:xfrm flipH="false" flipV="false" rot="0">
            <a:off x="378876" y="3793265"/>
            <a:ext cx="1011023" cy="312498"/>
          </a:xfrm>
          <a:custGeom>
            <a:avLst/>
            <a:gdLst/>
            <a:ahLst/>
            <a:cxnLst/>
            <a:rect r="r" b="b" t="t" l="l"/>
            <a:pathLst>
              <a:path h="312498" w="1011023">
                <a:moveTo>
                  <a:pt x="0" y="0"/>
                </a:moveTo>
                <a:lnTo>
                  <a:pt x="1011023" y="0"/>
                </a:lnTo>
                <a:lnTo>
                  <a:pt x="1011023" y="312498"/>
                </a:lnTo>
                <a:lnTo>
                  <a:pt x="0" y="31249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fast">
    <p:fade/>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444"/>
            </a:stretch>
          </a:blipFill>
        </p:spPr>
      </p:sp>
      <p:grpSp>
        <p:nvGrpSpPr>
          <p:cNvPr name="Group 3" id="3"/>
          <p:cNvGrpSpPr/>
          <p:nvPr/>
        </p:nvGrpSpPr>
        <p:grpSpPr>
          <a:xfrm rot="0">
            <a:off x="-6257935" y="854684"/>
            <a:ext cx="13951648" cy="2138963"/>
            <a:chOff x="0" y="0"/>
            <a:chExt cx="3976191" cy="609600"/>
          </a:xfrm>
        </p:grpSpPr>
        <p:sp>
          <p:nvSpPr>
            <p:cNvPr name="Freeform 4" id="4"/>
            <p:cNvSpPr/>
            <p:nvPr/>
          </p:nvSpPr>
          <p:spPr>
            <a:xfrm flipH="false" flipV="false" rot="0">
              <a:off x="0" y="0"/>
              <a:ext cx="3976191" cy="609600"/>
            </a:xfrm>
            <a:custGeom>
              <a:avLst/>
              <a:gdLst/>
              <a:ahLst/>
              <a:cxnLst/>
              <a:rect r="r" b="b" t="t" l="l"/>
              <a:pathLst>
                <a:path h="609600" w="3976191">
                  <a:moveTo>
                    <a:pt x="203200" y="0"/>
                  </a:moveTo>
                  <a:lnTo>
                    <a:pt x="3772991" y="0"/>
                  </a:lnTo>
                  <a:lnTo>
                    <a:pt x="3976191" y="609600"/>
                  </a:lnTo>
                  <a:lnTo>
                    <a:pt x="0" y="609600"/>
                  </a:lnTo>
                  <a:lnTo>
                    <a:pt x="203200" y="0"/>
                  </a:lnTo>
                  <a:close/>
                </a:path>
              </a:pathLst>
            </a:custGeom>
            <a:solidFill>
              <a:srgbClr val="7B1919"/>
            </a:solidFill>
          </p:spPr>
        </p:sp>
        <p:sp>
          <p:nvSpPr>
            <p:cNvPr name="TextBox 5" id="5"/>
            <p:cNvSpPr txBox="true"/>
            <p:nvPr/>
          </p:nvSpPr>
          <p:spPr>
            <a:xfrm>
              <a:off x="127000" y="-38100"/>
              <a:ext cx="3722191" cy="64770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568208" y="2763184"/>
            <a:ext cx="3193815" cy="2880241"/>
          </a:xfrm>
          <a:custGeom>
            <a:avLst/>
            <a:gdLst/>
            <a:ahLst/>
            <a:cxnLst/>
            <a:rect r="r" b="b" t="t" l="l"/>
            <a:pathLst>
              <a:path h="2880241" w="3193815">
                <a:moveTo>
                  <a:pt x="0" y="0"/>
                </a:moveTo>
                <a:lnTo>
                  <a:pt x="3193816" y="0"/>
                </a:lnTo>
                <a:lnTo>
                  <a:pt x="3193816" y="2880241"/>
                </a:lnTo>
                <a:lnTo>
                  <a:pt x="0" y="28802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8948563" y="431996"/>
            <a:ext cx="12765156" cy="602784"/>
            <a:chOff x="0" y="0"/>
            <a:chExt cx="6735843" cy="318073"/>
          </a:xfrm>
        </p:grpSpPr>
        <p:sp>
          <p:nvSpPr>
            <p:cNvPr name="Freeform 8" id="8"/>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9" id="9"/>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488554" y="9794012"/>
            <a:ext cx="10440007" cy="492988"/>
            <a:chOff x="0" y="0"/>
            <a:chExt cx="6735843" cy="318073"/>
          </a:xfrm>
        </p:grpSpPr>
        <p:sp>
          <p:nvSpPr>
            <p:cNvPr name="Freeform 11" id="11"/>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2" id="12"/>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grpSp>
        <p:nvGrpSpPr>
          <p:cNvPr name="Group 14" id="14"/>
          <p:cNvGrpSpPr/>
          <p:nvPr/>
        </p:nvGrpSpPr>
        <p:grpSpPr>
          <a:xfrm rot="0">
            <a:off x="-2077849" y="4569443"/>
            <a:ext cx="10828770" cy="9377714"/>
            <a:chOff x="0" y="0"/>
            <a:chExt cx="6350000" cy="5499100"/>
          </a:xfrm>
        </p:grpSpPr>
        <p:sp>
          <p:nvSpPr>
            <p:cNvPr name="Freeform 15" id="15"/>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7"/>
              <a:stretch>
                <a:fillRect l="-26977" t="0" r="-26977" b="0"/>
              </a:stretch>
            </a:blipFill>
            <a:ln w="190500" cap="sq">
              <a:solidFill>
                <a:srgbClr val="84282E"/>
              </a:solidFill>
              <a:prstDash val="solid"/>
              <a:miter/>
            </a:ln>
          </p:spPr>
        </p:sp>
      </p:grpSp>
      <p:sp>
        <p:nvSpPr>
          <p:cNvPr name="TextBox 16" id="16"/>
          <p:cNvSpPr txBox="true"/>
          <p:nvPr/>
        </p:nvSpPr>
        <p:spPr>
          <a:xfrm rot="0">
            <a:off x="464563" y="1413061"/>
            <a:ext cx="6849445" cy="1350122"/>
          </a:xfrm>
          <a:prstGeom prst="rect">
            <a:avLst/>
          </a:prstGeom>
        </p:spPr>
        <p:txBody>
          <a:bodyPr anchor="t" rtlCol="false" tIns="0" lIns="0" bIns="0" rIns="0">
            <a:spAutoFit/>
          </a:bodyPr>
          <a:lstStyle/>
          <a:p>
            <a:pPr algn="l">
              <a:lnSpc>
                <a:spcPts val="10171"/>
              </a:lnSpc>
            </a:pPr>
            <a:r>
              <a:rPr lang="en-US" sz="10171" b="true">
                <a:solidFill>
                  <a:srgbClr val="FFFFFF"/>
                </a:solidFill>
                <a:latin typeface="Oswald Bold"/>
                <a:ea typeface="Oswald Bold"/>
                <a:cs typeface="Oswald Bold"/>
                <a:sym typeface="Oswald Bold"/>
              </a:rPr>
              <a:t>Types of FDI</a:t>
            </a:r>
          </a:p>
        </p:txBody>
      </p:sp>
      <p:sp>
        <p:nvSpPr>
          <p:cNvPr name="TextBox 17" id="17"/>
          <p:cNvSpPr txBox="true"/>
          <p:nvPr/>
        </p:nvSpPr>
        <p:spPr>
          <a:xfrm rot="0">
            <a:off x="9144000" y="1480761"/>
            <a:ext cx="5135545" cy="600075"/>
          </a:xfrm>
          <a:prstGeom prst="rect">
            <a:avLst/>
          </a:prstGeom>
        </p:spPr>
        <p:txBody>
          <a:bodyPr anchor="t" rtlCol="false" tIns="0" lIns="0" bIns="0" rIns="0">
            <a:spAutoFit/>
          </a:bodyPr>
          <a:lstStyle/>
          <a:p>
            <a:pPr algn="just">
              <a:lnSpc>
                <a:spcPts val="4500"/>
              </a:lnSpc>
              <a:spcBef>
                <a:spcPct val="0"/>
              </a:spcBef>
            </a:pPr>
            <a:r>
              <a:rPr lang="en-US" b="true" sz="4500">
                <a:solidFill>
                  <a:srgbClr val="FFFFFF"/>
                </a:solidFill>
                <a:latin typeface="Oswald Bold"/>
                <a:ea typeface="Oswald Bold"/>
                <a:cs typeface="Oswald Bold"/>
                <a:sym typeface="Oswald Bold"/>
              </a:rPr>
              <a:t>Horizontal FDI</a:t>
            </a:r>
          </a:p>
        </p:txBody>
      </p:sp>
      <p:sp>
        <p:nvSpPr>
          <p:cNvPr name="TextBox 18" id="18"/>
          <p:cNvSpPr txBox="true"/>
          <p:nvPr/>
        </p:nvSpPr>
        <p:spPr>
          <a:xfrm rot="0">
            <a:off x="9144000" y="6091100"/>
            <a:ext cx="5438508" cy="600075"/>
          </a:xfrm>
          <a:prstGeom prst="rect">
            <a:avLst/>
          </a:prstGeom>
        </p:spPr>
        <p:txBody>
          <a:bodyPr anchor="t" rtlCol="false" tIns="0" lIns="0" bIns="0" rIns="0">
            <a:spAutoFit/>
          </a:bodyPr>
          <a:lstStyle/>
          <a:p>
            <a:pPr algn="just">
              <a:lnSpc>
                <a:spcPts val="4500"/>
              </a:lnSpc>
              <a:spcBef>
                <a:spcPct val="0"/>
              </a:spcBef>
            </a:pPr>
            <a:r>
              <a:rPr lang="en-US" b="true" sz="4500">
                <a:solidFill>
                  <a:srgbClr val="FFFFFF"/>
                </a:solidFill>
                <a:latin typeface="Oswald Bold"/>
                <a:ea typeface="Oswald Bold"/>
                <a:cs typeface="Oswald Bold"/>
                <a:sym typeface="Oswald Bold"/>
              </a:rPr>
              <a:t>Conglomerate FDI </a:t>
            </a:r>
          </a:p>
        </p:txBody>
      </p:sp>
      <p:sp>
        <p:nvSpPr>
          <p:cNvPr name="Freeform 19" id="19"/>
          <p:cNvSpPr/>
          <p:nvPr/>
        </p:nvSpPr>
        <p:spPr>
          <a:xfrm flipH="false" flipV="false" rot="0">
            <a:off x="16379848" y="898646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p:cNvSpPr/>
          <p:nvPr/>
        </p:nvSpPr>
        <p:spPr>
          <a:xfrm flipH="false" flipV="false" rot="0">
            <a:off x="7693712" y="613064"/>
            <a:ext cx="1057208" cy="326774"/>
          </a:xfrm>
          <a:custGeom>
            <a:avLst/>
            <a:gdLst/>
            <a:ahLst/>
            <a:cxnLst/>
            <a:rect r="r" b="b" t="t" l="l"/>
            <a:pathLst>
              <a:path h="326774" w="1057208">
                <a:moveTo>
                  <a:pt x="0" y="0"/>
                </a:moveTo>
                <a:lnTo>
                  <a:pt x="1057209" y="0"/>
                </a:lnTo>
                <a:lnTo>
                  <a:pt x="1057209" y="326773"/>
                </a:lnTo>
                <a:lnTo>
                  <a:pt x="0" y="3267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1" id="21"/>
          <p:cNvSpPr txBox="true"/>
          <p:nvPr/>
        </p:nvSpPr>
        <p:spPr>
          <a:xfrm rot="0">
            <a:off x="9204083" y="7619862"/>
            <a:ext cx="3232854" cy="600075"/>
          </a:xfrm>
          <a:prstGeom prst="rect">
            <a:avLst/>
          </a:prstGeom>
        </p:spPr>
        <p:txBody>
          <a:bodyPr anchor="t" rtlCol="false" tIns="0" lIns="0" bIns="0" rIns="0">
            <a:spAutoFit/>
          </a:bodyPr>
          <a:lstStyle/>
          <a:p>
            <a:pPr algn="just">
              <a:lnSpc>
                <a:spcPts val="4500"/>
              </a:lnSpc>
              <a:spcBef>
                <a:spcPct val="0"/>
              </a:spcBef>
            </a:pPr>
            <a:r>
              <a:rPr lang="en-US" b="true" sz="4500">
                <a:solidFill>
                  <a:srgbClr val="FFFFFF"/>
                </a:solidFill>
                <a:latin typeface="Oswald Bold"/>
                <a:ea typeface="Oswald Bold"/>
                <a:cs typeface="Oswald Bold"/>
                <a:sym typeface="Oswald Bold"/>
              </a:rPr>
              <a:t>Platform FDI </a:t>
            </a:r>
          </a:p>
        </p:txBody>
      </p:sp>
      <p:sp>
        <p:nvSpPr>
          <p:cNvPr name="TextBox 22" id="22"/>
          <p:cNvSpPr txBox="true"/>
          <p:nvPr/>
        </p:nvSpPr>
        <p:spPr>
          <a:xfrm rot="0">
            <a:off x="9144000" y="3743142"/>
            <a:ext cx="3232854" cy="600075"/>
          </a:xfrm>
          <a:prstGeom prst="rect">
            <a:avLst/>
          </a:prstGeom>
        </p:spPr>
        <p:txBody>
          <a:bodyPr anchor="t" rtlCol="false" tIns="0" lIns="0" bIns="0" rIns="0">
            <a:spAutoFit/>
          </a:bodyPr>
          <a:lstStyle/>
          <a:p>
            <a:pPr algn="just">
              <a:lnSpc>
                <a:spcPts val="4500"/>
              </a:lnSpc>
              <a:spcBef>
                <a:spcPct val="0"/>
              </a:spcBef>
            </a:pPr>
            <a:r>
              <a:rPr lang="en-US" b="true" sz="4500">
                <a:solidFill>
                  <a:srgbClr val="FFFFFF"/>
                </a:solidFill>
                <a:latin typeface="Oswald Bold"/>
                <a:ea typeface="Oswald Bold"/>
                <a:cs typeface="Oswald Bold"/>
                <a:sym typeface="Oswald Bold"/>
              </a:rPr>
              <a:t>Vertical FDI </a:t>
            </a:r>
          </a:p>
        </p:txBody>
      </p:sp>
      <p:sp>
        <p:nvSpPr>
          <p:cNvPr name="TextBox 23" id="23"/>
          <p:cNvSpPr txBox="true"/>
          <p:nvPr/>
        </p:nvSpPr>
        <p:spPr>
          <a:xfrm rot="0">
            <a:off x="9144000" y="2254233"/>
            <a:ext cx="3589549" cy="1203160"/>
          </a:xfrm>
          <a:prstGeom prst="rect">
            <a:avLst/>
          </a:prstGeom>
        </p:spPr>
        <p:txBody>
          <a:bodyPr anchor="t" rtlCol="false" tIns="0" lIns="0" bIns="0" rIns="0">
            <a:spAutoFit/>
          </a:bodyPr>
          <a:lstStyle/>
          <a:p>
            <a:pPr algn="l">
              <a:lnSpc>
                <a:spcPts val="2459"/>
              </a:lnSpc>
            </a:pPr>
            <a:r>
              <a:rPr lang="en-US" sz="1756">
                <a:solidFill>
                  <a:srgbClr val="FFFFFF"/>
                </a:solidFill>
                <a:latin typeface="Canva Sans"/>
                <a:ea typeface="Canva Sans"/>
                <a:cs typeface="Canva Sans"/>
                <a:sym typeface="Canva Sans"/>
              </a:rPr>
              <a:t>Investment in the same industry </a:t>
            </a:r>
          </a:p>
          <a:p>
            <a:pPr algn="l">
              <a:lnSpc>
                <a:spcPts val="2459"/>
              </a:lnSpc>
            </a:pPr>
            <a:r>
              <a:rPr lang="en-US" sz="1756">
                <a:solidFill>
                  <a:srgbClr val="FFFFFF"/>
                </a:solidFill>
                <a:latin typeface="Canva Sans"/>
                <a:ea typeface="Canva Sans"/>
                <a:cs typeface="Canva Sans"/>
                <a:sym typeface="Canva Sans"/>
              </a:rPr>
              <a:t>as the investor operates at home </a:t>
            </a:r>
          </a:p>
          <a:p>
            <a:pPr algn="ctr">
              <a:lnSpc>
                <a:spcPts val="2459"/>
              </a:lnSpc>
            </a:pPr>
            <a:r>
              <a:rPr lang="en-US" sz="1756">
                <a:solidFill>
                  <a:srgbClr val="FFFFFF"/>
                </a:solidFill>
                <a:latin typeface="Canva Sans"/>
                <a:ea typeface="Canva Sans"/>
                <a:cs typeface="Canva Sans"/>
                <a:sym typeface="Canva Sans"/>
              </a:rPr>
              <a:t>(e.g., Coca-Cola building bottling </a:t>
            </a:r>
          </a:p>
          <a:p>
            <a:pPr algn="l">
              <a:lnSpc>
                <a:spcPts val="2459"/>
              </a:lnSpc>
            </a:pPr>
            <a:r>
              <a:rPr lang="en-US" sz="1756">
                <a:solidFill>
                  <a:srgbClr val="FFFFFF"/>
                </a:solidFill>
                <a:latin typeface="Canva Sans"/>
                <a:ea typeface="Canva Sans"/>
                <a:cs typeface="Canva Sans"/>
                <a:sym typeface="Canva Sans"/>
              </a:rPr>
              <a:t>plants abroad).</a:t>
            </a:r>
          </a:p>
        </p:txBody>
      </p:sp>
      <p:sp>
        <p:nvSpPr>
          <p:cNvPr name="TextBox 24" id="24"/>
          <p:cNvSpPr txBox="true"/>
          <p:nvPr/>
        </p:nvSpPr>
        <p:spPr>
          <a:xfrm rot="0">
            <a:off x="9144000" y="4440265"/>
            <a:ext cx="4890255" cy="1203160"/>
          </a:xfrm>
          <a:prstGeom prst="rect">
            <a:avLst/>
          </a:prstGeom>
        </p:spPr>
        <p:txBody>
          <a:bodyPr anchor="t" rtlCol="false" tIns="0" lIns="0" bIns="0" rIns="0">
            <a:spAutoFit/>
          </a:bodyPr>
          <a:lstStyle/>
          <a:p>
            <a:pPr algn="l">
              <a:lnSpc>
                <a:spcPts val="2459"/>
              </a:lnSpc>
            </a:pPr>
            <a:r>
              <a:rPr lang="en-US" sz="1756">
                <a:solidFill>
                  <a:srgbClr val="FFFFFF"/>
                </a:solidFill>
                <a:latin typeface="Canva Sans"/>
                <a:ea typeface="Canva Sans"/>
                <a:cs typeface="Canva Sans"/>
                <a:sym typeface="Canva Sans"/>
              </a:rPr>
              <a:t>Investment in different but related industries, often as part of the supply chain (e.g., car manufacturer investing in parts suppliers abroad).</a:t>
            </a:r>
          </a:p>
        </p:txBody>
      </p:sp>
      <p:sp>
        <p:nvSpPr>
          <p:cNvPr name="TextBox 25" id="25"/>
          <p:cNvSpPr txBox="true"/>
          <p:nvPr/>
        </p:nvSpPr>
        <p:spPr>
          <a:xfrm rot="0">
            <a:off x="9144000" y="6831040"/>
            <a:ext cx="4927018" cy="288760"/>
          </a:xfrm>
          <a:prstGeom prst="rect">
            <a:avLst/>
          </a:prstGeom>
        </p:spPr>
        <p:txBody>
          <a:bodyPr anchor="t" rtlCol="false" tIns="0" lIns="0" bIns="0" rIns="0">
            <a:spAutoFit/>
          </a:bodyPr>
          <a:lstStyle/>
          <a:p>
            <a:pPr algn="l">
              <a:lnSpc>
                <a:spcPts val="2459"/>
              </a:lnSpc>
            </a:pPr>
            <a:r>
              <a:rPr lang="en-US" sz="1756">
                <a:solidFill>
                  <a:srgbClr val="FFFFFF"/>
                </a:solidFill>
                <a:latin typeface="Canva Sans"/>
                <a:ea typeface="Canva Sans"/>
                <a:cs typeface="Canva Sans"/>
                <a:sym typeface="Canva Sans"/>
              </a:rPr>
              <a:t>Investment in an unrelated industry overseas.</a:t>
            </a:r>
          </a:p>
        </p:txBody>
      </p:sp>
      <p:sp>
        <p:nvSpPr>
          <p:cNvPr name="TextBox 26" id="26"/>
          <p:cNvSpPr txBox="true"/>
          <p:nvPr/>
        </p:nvSpPr>
        <p:spPr>
          <a:xfrm rot="0">
            <a:off x="9204083" y="8362812"/>
            <a:ext cx="4035637" cy="593560"/>
          </a:xfrm>
          <a:prstGeom prst="rect">
            <a:avLst/>
          </a:prstGeom>
        </p:spPr>
        <p:txBody>
          <a:bodyPr anchor="t" rtlCol="false" tIns="0" lIns="0" bIns="0" rIns="0">
            <a:spAutoFit/>
          </a:bodyPr>
          <a:lstStyle/>
          <a:p>
            <a:pPr algn="l">
              <a:lnSpc>
                <a:spcPts val="2459"/>
              </a:lnSpc>
            </a:pPr>
            <a:r>
              <a:rPr lang="en-US" sz="1756">
                <a:solidFill>
                  <a:srgbClr val="FFFFFF"/>
                </a:solidFill>
                <a:latin typeface="Canva Sans"/>
                <a:ea typeface="Canva Sans"/>
                <a:cs typeface="Canva Sans"/>
                <a:sym typeface="Canva Sans"/>
              </a:rPr>
              <a:t>Investments in one country as a base </a:t>
            </a:r>
          </a:p>
          <a:p>
            <a:pPr algn="l">
              <a:lnSpc>
                <a:spcPts val="2459"/>
              </a:lnSpc>
            </a:pPr>
            <a:r>
              <a:rPr lang="en-US" sz="1756">
                <a:solidFill>
                  <a:srgbClr val="FFFFFF"/>
                </a:solidFill>
                <a:latin typeface="Canva Sans"/>
                <a:ea typeface="Canva Sans"/>
                <a:cs typeface="Canva Sans"/>
                <a:sym typeface="Canva Sans"/>
              </a:rPr>
              <a:t>to export to another country.</a:t>
            </a:r>
          </a:p>
        </p:txBody>
      </p:sp>
    </p:spTree>
  </p:cSld>
  <p:clrMapOvr>
    <a:masterClrMapping/>
  </p:clrMapOvr>
  <p:transition spd="fast">
    <p:fade/>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7507497" y="131357"/>
            <a:ext cx="18624154" cy="879452"/>
            <a:chOff x="0" y="0"/>
            <a:chExt cx="6735843" cy="318073"/>
          </a:xfrm>
        </p:grpSpPr>
        <p:sp>
          <p:nvSpPr>
            <p:cNvPr name="Freeform 4" id="4"/>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5" id="5"/>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488554" y="9794012"/>
            <a:ext cx="10440007" cy="492988"/>
            <a:chOff x="0" y="0"/>
            <a:chExt cx="6735843" cy="318073"/>
          </a:xfrm>
        </p:grpSpPr>
        <p:sp>
          <p:nvSpPr>
            <p:cNvPr name="Freeform 7" id="7"/>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8" id="8"/>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TextBox 9" id="9"/>
          <p:cNvSpPr txBox="true"/>
          <p:nvPr/>
        </p:nvSpPr>
        <p:spPr>
          <a:xfrm rot="0">
            <a:off x="9774601" y="6191250"/>
            <a:ext cx="5868272" cy="1234440"/>
          </a:xfrm>
          <a:prstGeom prst="rect">
            <a:avLst/>
          </a:prstGeom>
        </p:spPr>
        <p:txBody>
          <a:bodyPr anchor="t" rtlCol="false" tIns="0" lIns="0" bIns="0" rIns="0">
            <a:spAutoFit/>
          </a:bodyPr>
          <a:lstStyle/>
          <a:p>
            <a:pPr algn="just">
              <a:lnSpc>
                <a:spcPts val="3360"/>
              </a:lnSpc>
            </a:pPr>
            <a:r>
              <a:rPr lang="en-US" sz="2400">
                <a:solidFill>
                  <a:srgbClr val="FFFFFF"/>
                </a:solidFill>
                <a:latin typeface="Nunito"/>
                <a:ea typeface="Nunito"/>
                <a:cs typeface="Nunito"/>
                <a:sym typeface="Nunito"/>
              </a:rPr>
              <a:t>Acquiring or merging with existing foreign businesses or assets, such as Vodafone acquiring an Indian telecom firm.</a:t>
            </a:r>
          </a:p>
        </p:txBody>
      </p:sp>
      <p:sp>
        <p:nvSpPr>
          <p:cNvPr name="TextBox 10" id="10"/>
          <p:cNvSpPr txBox="true"/>
          <p:nvPr/>
        </p:nvSpPr>
        <p:spPr>
          <a:xfrm rot="0">
            <a:off x="8298610" y="2956560"/>
            <a:ext cx="6598417" cy="1234440"/>
          </a:xfrm>
          <a:prstGeom prst="rect">
            <a:avLst/>
          </a:prstGeom>
        </p:spPr>
        <p:txBody>
          <a:bodyPr anchor="t" rtlCol="false" tIns="0" lIns="0" bIns="0" rIns="0">
            <a:spAutoFit/>
          </a:bodyPr>
          <a:lstStyle/>
          <a:p>
            <a:pPr algn="just">
              <a:lnSpc>
                <a:spcPts val="3360"/>
              </a:lnSpc>
            </a:pPr>
            <a:r>
              <a:rPr lang="en-US" sz="2400">
                <a:solidFill>
                  <a:srgbClr val="FFFFFF"/>
                </a:solidFill>
                <a:latin typeface="Nunito"/>
                <a:ea typeface="Nunito"/>
                <a:cs typeface="Nunito"/>
                <a:sym typeface="Nunito"/>
              </a:rPr>
              <a:t>Building entirely new facilities or businesses in the foreign country, such as Tesla constructing a Gigafactory.</a:t>
            </a:r>
          </a:p>
        </p:txBody>
      </p:sp>
      <p:grpSp>
        <p:nvGrpSpPr>
          <p:cNvPr name="Group 11" id="11"/>
          <p:cNvGrpSpPr/>
          <p:nvPr/>
        </p:nvGrpSpPr>
        <p:grpSpPr>
          <a:xfrm rot="0">
            <a:off x="-1411653" y="3664197"/>
            <a:ext cx="7647578" cy="6622803"/>
            <a:chOff x="0" y="0"/>
            <a:chExt cx="6350000" cy="5499100"/>
          </a:xfrm>
        </p:grpSpPr>
        <p:sp>
          <p:nvSpPr>
            <p:cNvPr name="Freeform 12" id="12"/>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3"/>
              <a:stretch>
                <a:fillRect l="-14990" t="0" r="-14990" b="0"/>
              </a:stretch>
            </a:blipFill>
            <a:ln w="190500" cap="sq">
              <a:solidFill>
                <a:srgbClr val="84282E"/>
              </a:solidFill>
              <a:prstDash val="solid"/>
              <a:miter/>
            </a:ln>
          </p:spPr>
        </p:sp>
      </p:grpSp>
      <p:grpSp>
        <p:nvGrpSpPr>
          <p:cNvPr name="Group 13" id="13"/>
          <p:cNvGrpSpPr/>
          <p:nvPr/>
        </p:nvGrpSpPr>
        <p:grpSpPr>
          <a:xfrm rot="0">
            <a:off x="3908550" y="4724400"/>
            <a:ext cx="5235450" cy="4533900"/>
            <a:chOff x="0" y="0"/>
            <a:chExt cx="6350000" cy="5499100"/>
          </a:xfrm>
        </p:grpSpPr>
        <p:sp>
          <p:nvSpPr>
            <p:cNvPr name="Freeform 14" id="14"/>
            <p:cNvSpPr/>
            <p:nvPr/>
          </p:nvSpPr>
          <p:spPr>
            <a:xfrm flipH="false" flipV="false" rot="0">
              <a:off x="0" y="0"/>
              <a:ext cx="6350000" cy="5499100"/>
            </a:xfrm>
            <a:custGeom>
              <a:avLst/>
              <a:gdLst/>
              <a:ahLst/>
              <a:cxnLst/>
              <a:rect r="r" b="b" t="t" l="l"/>
              <a:pathLst>
                <a:path h="5499100" w="6350000">
                  <a:moveTo>
                    <a:pt x="4762500" y="0"/>
                  </a:moveTo>
                  <a:lnTo>
                    <a:pt x="1587500" y="0"/>
                  </a:lnTo>
                  <a:lnTo>
                    <a:pt x="0" y="2749550"/>
                  </a:lnTo>
                  <a:lnTo>
                    <a:pt x="1587500" y="5499100"/>
                  </a:lnTo>
                  <a:lnTo>
                    <a:pt x="4762500" y="5499100"/>
                  </a:lnTo>
                  <a:lnTo>
                    <a:pt x="6350000" y="2749550"/>
                  </a:lnTo>
                  <a:close/>
                </a:path>
              </a:pathLst>
            </a:custGeom>
            <a:blipFill>
              <a:blip r:embed="rId4"/>
              <a:stretch>
                <a:fillRect l="-15358" t="0" r="-15358" b="0"/>
              </a:stretch>
            </a:blipFill>
            <a:ln w="190500" cap="sq">
              <a:solidFill>
                <a:srgbClr val="84282E"/>
              </a:solidFill>
              <a:prstDash val="solid"/>
              <a:miter/>
            </a:ln>
          </p:spPr>
        </p:sp>
      </p:grpSp>
      <p:sp>
        <p:nvSpPr>
          <p:cNvPr name="Freeform 15" id="15"/>
          <p:cNvSpPr/>
          <p:nvPr/>
        </p:nvSpPr>
        <p:spPr>
          <a:xfrm flipH="true" flipV="false" rot="0">
            <a:off x="15502436" y="7118257"/>
            <a:ext cx="3513727" cy="3168743"/>
          </a:xfrm>
          <a:custGeom>
            <a:avLst/>
            <a:gdLst/>
            <a:ahLst/>
            <a:cxnLst/>
            <a:rect r="r" b="b" t="t" l="l"/>
            <a:pathLst>
              <a:path h="3168743" w="3513727">
                <a:moveTo>
                  <a:pt x="3513728" y="0"/>
                </a:moveTo>
                <a:lnTo>
                  <a:pt x="0" y="0"/>
                </a:lnTo>
                <a:lnTo>
                  <a:pt x="0" y="3168743"/>
                </a:lnTo>
                <a:lnTo>
                  <a:pt x="3513728" y="3168743"/>
                </a:lnTo>
                <a:lnTo>
                  <a:pt x="3513728"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569258" y="393688"/>
            <a:ext cx="7672851" cy="2997103"/>
          </a:xfrm>
          <a:prstGeom prst="rect">
            <a:avLst/>
          </a:prstGeom>
        </p:spPr>
        <p:txBody>
          <a:bodyPr anchor="t" rtlCol="false" tIns="0" lIns="0" bIns="0" rIns="0">
            <a:spAutoFit/>
          </a:bodyPr>
          <a:lstStyle/>
          <a:p>
            <a:pPr algn="l">
              <a:lnSpc>
                <a:spcPts val="7749"/>
              </a:lnSpc>
            </a:pPr>
            <a:r>
              <a:rPr lang="en-US" sz="7749" b="true">
                <a:solidFill>
                  <a:srgbClr val="FFFFFF"/>
                </a:solidFill>
                <a:latin typeface="Oswald Bold"/>
                <a:ea typeface="Oswald Bold"/>
                <a:cs typeface="Oswald Bold"/>
                <a:sym typeface="Oswald Bold"/>
              </a:rPr>
              <a:t>Greenfield and Brownfield Investments</a:t>
            </a:r>
          </a:p>
        </p:txBody>
      </p:sp>
      <p:sp>
        <p:nvSpPr>
          <p:cNvPr name="TextBox 17" id="17"/>
          <p:cNvSpPr txBox="true"/>
          <p:nvPr/>
        </p:nvSpPr>
        <p:spPr>
          <a:xfrm rot="0">
            <a:off x="9827729" y="5229225"/>
            <a:ext cx="5815144" cy="600075"/>
          </a:xfrm>
          <a:prstGeom prst="rect">
            <a:avLst/>
          </a:prstGeom>
        </p:spPr>
        <p:txBody>
          <a:bodyPr anchor="t" rtlCol="false" tIns="0" lIns="0" bIns="0" rIns="0">
            <a:spAutoFit/>
          </a:bodyPr>
          <a:lstStyle/>
          <a:p>
            <a:pPr algn="just">
              <a:lnSpc>
                <a:spcPts val="4500"/>
              </a:lnSpc>
              <a:spcBef>
                <a:spcPct val="0"/>
              </a:spcBef>
            </a:pPr>
            <a:r>
              <a:rPr lang="en-US" b="true" sz="4500">
                <a:solidFill>
                  <a:srgbClr val="FFFFFF"/>
                </a:solidFill>
                <a:latin typeface="Oswald Bold"/>
                <a:ea typeface="Oswald Bold"/>
                <a:cs typeface="Oswald Bold"/>
                <a:sym typeface="Oswald Bold"/>
              </a:rPr>
              <a:t>Brownfield Investment: </a:t>
            </a:r>
          </a:p>
        </p:txBody>
      </p:sp>
      <p:sp>
        <p:nvSpPr>
          <p:cNvPr name="TextBox 18" id="18"/>
          <p:cNvSpPr txBox="true"/>
          <p:nvPr/>
        </p:nvSpPr>
        <p:spPr>
          <a:xfrm rot="0">
            <a:off x="8298610" y="1999228"/>
            <a:ext cx="5411639" cy="600075"/>
          </a:xfrm>
          <a:prstGeom prst="rect">
            <a:avLst/>
          </a:prstGeom>
        </p:spPr>
        <p:txBody>
          <a:bodyPr anchor="t" rtlCol="false" tIns="0" lIns="0" bIns="0" rIns="0">
            <a:spAutoFit/>
          </a:bodyPr>
          <a:lstStyle/>
          <a:p>
            <a:pPr algn="just">
              <a:lnSpc>
                <a:spcPts val="4500"/>
              </a:lnSpc>
              <a:spcBef>
                <a:spcPct val="0"/>
              </a:spcBef>
            </a:pPr>
            <a:r>
              <a:rPr lang="en-US" b="true" sz="4500">
                <a:solidFill>
                  <a:srgbClr val="FFFFFF"/>
                </a:solidFill>
                <a:latin typeface="Oswald Bold"/>
                <a:ea typeface="Oswald Bold"/>
                <a:cs typeface="Oswald Bold"/>
                <a:sym typeface="Oswald Bold"/>
              </a:rPr>
              <a:t>Greenfield Investment:</a:t>
            </a:r>
          </a:p>
        </p:txBody>
      </p:sp>
      <p:sp>
        <p:nvSpPr>
          <p:cNvPr name="Freeform 19" id="19"/>
          <p:cNvSpPr/>
          <p:nvPr/>
        </p:nvSpPr>
        <p:spPr>
          <a:xfrm flipH="false" flipV="false" rot="0">
            <a:off x="16379848" y="1544209"/>
            <a:ext cx="879452" cy="271831"/>
          </a:xfrm>
          <a:custGeom>
            <a:avLst/>
            <a:gdLst/>
            <a:ahLst/>
            <a:cxnLst/>
            <a:rect r="r" b="b" t="t" l="l"/>
            <a:pathLst>
              <a:path h="271831" w="879452">
                <a:moveTo>
                  <a:pt x="0" y="0"/>
                </a:moveTo>
                <a:lnTo>
                  <a:pt x="879452" y="0"/>
                </a:lnTo>
                <a:lnTo>
                  <a:pt x="879452" y="271831"/>
                </a:lnTo>
                <a:lnTo>
                  <a:pt x="0" y="2718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p:cNvSpPr/>
          <p:nvPr/>
        </p:nvSpPr>
        <p:spPr>
          <a:xfrm flipH="false" flipV="false" rot="0">
            <a:off x="9388003" y="8986469"/>
            <a:ext cx="879452" cy="271831"/>
          </a:xfrm>
          <a:custGeom>
            <a:avLst/>
            <a:gdLst/>
            <a:ahLst/>
            <a:cxnLst/>
            <a:rect r="r" b="b" t="t" l="l"/>
            <a:pathLst>
              <a:path h="271831" w="879452">
                <a:moveTo>
                  <a:pt x="0" y="0"/>
                </a:moveTo>
                <a:lnTo>
                  <a:pt x="879451" y="0"/>
                </a:lnTo>
                <a:lnTo>
                  <a:pt x="879451" y="271831"/>
                </a:lnTo>
                <a:lnTo>
                  <a:pt x="0" y="27183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transition spd="fast">
    <p:fade/>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6187601" y="1696609"/>
            <a:ext cx="15575196" cy="2982234"/>
            <a:chOff x="0" y="0"/>
            <a:chExt cx="3183734" cy="609600"/>
          </a:xfrm>
        </p:grpSpPr>
        <p:sp>
          <p:nvSpPr>
            <p:cNvPr name="Freeform 4" id="4"/>
            <p:cNvSpPr/>
            <p:nvPr/>
          </p:nvSpPr>
          <p:spPr>
            <a:xfrm flipH="false" flipV="false" rot="0">
              <a:off x="0" y="0"/>
              <a:ext cx="3183735" cy="609600"/>
            </a:xfrm>
            <a:custGeom>
              <a:avLst/>
              <a:gdLst/>
              <a:ahLst/>
              <a:cxnLst/>
              <a:rect r="r" b="b" t="t" l="l"/>
              <a:pathLst>
                <a:path h="609600" w="3183735">
                  <a:moveTo>
                    <a:pt x="203200" y="0"/>
                  </a:moveTo>
                  <a:lnTo>
                    <a:pt x="2980535" y="0"/>
                  </a:lnTo>
                  <a:lnTo>
                    <a:pt x="3183735" y="609600"/>
                  </a:lnTo>
                  <a:lnTo>
                    <a:pt x="0" y="609600"/>
                  </a:lnTo>
                  <a:lnTo>
                    <a:pt x="203200" y="0"/>
                  </a:lnTo>
                  <a:close/>
                </a:path>
              </a:pathLst>
            </a:custGeom>
            <a:solidFill>
              <a:srgbClr val="7B1919"/>
            </a:solidFill>
          </p:spPr>
        </p:sp>
        <p:sp>
          <p:nvSpPr>
            <p:cNvPr name="TextBox 5" id="5"/>
            <p:cNvSpPr txBox="true"/>
            <p:nvPr/>
          </p:nvSpPr>
          <p:spPr>
            <a:xfrm>
              <a:off x="127000" y="-38100"/>
              <a:ext cx="2929734" cy="64770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true" flipV="true" rot="0">
            <a:off x="5854545" y="0"/>
            <a:ext cx="7844928" cy="7074699"/>
          </a:xfrm>
          <a:custGeom>
            <a:avLst/>
            <a:gdLst/>
            <a:ahLst/>
            <a:cxnLst/>
            <a:rect r="r" b="b" t="t" l="l"/>
            <a:pathLst>
              <a:path h="7074699" w="7844928">
                <a:moveTo>
                  <a:pt x="7844928" y="7074699"/>
                </a:moveTo>
                <a:lnTo>
                  <a:pt x="0" y="7074699"/>
                </a:lnTo>
                <a:lnTo>
                  <a:pt x="0" y="0"/>
                </a:lnTo>
                <a:lnTo>
                  <a:pt x="7844928" y="0"/>
                </a:lnTo>
                <a:lnTo>
                  <a:pt x="7844928" y="7074699"/>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7" id="7"/>
          <p:cNvGrpSpPr/>
          <p:nvPr/>
        </p:nvGrpSpPr>
        <p:grpSpPr>
          <a:xfrm rot="0">
            <a:off x="5854545" y="0"/>
            <a:ext cx="18624154" cy="879452"/>
            <a:chOff x="0" y="0"/>
            <a:chExt cx="6735843" cy="318073"/>
          </a:xfrm>
        </p:grpSpPr>
        <p:sp>
          <p:nvSpPr>
            <p:cNvPr name="Freeform 8" id="8"/>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9" id="9"/>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488554" y="9794012"/>
            <a:ext cx="10440007" cy="492988"/>
            <a:chOff x="0" y="0"/>
            <a:chExt cx="6735843" cy="318073"/>
          </a:xfrm>
        </p:grpSpPr>
        <p:sp>
          <p:nvSpPr>
            <p:cNvPr name="Freeform 11" id="11"/>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2" id="12"/>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grpSp>
        <p:nvGrpSpPr>
          <p:cNvPr name="Group 14" id="14"/>
          <p:cNvGrpSpPr/>
          <p:nvPr/>
        </p:nvGrpSpPr>
        <p:grpSpPr>
          <a:xfrm rot="0">
            <a:off x="12198037" y="45421"/>
            <a:ext cx="8116949" cy="8120215"/>
            <a:chOff x="0" y="0"/>
            <a:chExt cx="6350000" cy="6352555"/>
          </a:xfrm>
        </p:grpSpPr>
        <p:sp>
          <p:nvSpPr>
            <p:cNvPr name="Freeform 15" id="15"/>
            <p:cNvSpPr/>
            <p:nvPr/>
          </p:nvSpPr>
          <p:spPr>
            <a:xfrm flipH="false" flipV="false" rot="0">
              <a:off x="0" y="0"/>
              <a:ext cx="6350000" cy="6352555"/>
            </a:xfrm>
            <a:custGeom>
              <a:avLst/>
              <a:gdLst/>
              <a:ahLst/>
              <a:cxnLst/>
              <a:rect r="r" b="b" t="t" l="l"/>
              <a:pathLst>
                <a:path h="6352555" w="6350000">
                  <a:moveTo>
                    <a:pt x="4762500" y="0"/>
                  </a:moveTo>
                  <a:lnTo>
                    <a:pt x="1587500" y="0"/>
                  </a:lnTo>
                  <a:lnTo>
                    <a:pt x="0" y="3176278"/>
                  </a:lnTo>
                  <a:lnTo>
                    <a:pt x="1587500" y="6352555"/>
                  </a:lnTo>
                  <a:lnTo>
                    <a:pt x="4762500" y="6352555"/>
                  </a:lnTo>
                  <a:lnTo>
                    <a:pt x="6350000" y="3176278"/>
                  </a:lnTo>
                  <a:close/>
                </a:path>
              </a:pathLst>
            </a:custGeom>
            <a:blipFill>
              <a:blip r:embed="rId7"/>
              <a:stretch>
                <a:fillRect l="-46192" t="0" r="-46192" b="0"/>
              </a:stretch>
            </a:blipFill>
            <a:ln w="190500" cap="sq">
              <a:solidFill>
                <a:srgbClr val="84282E"/>
              </a:solidFill>
              <a:prstDash val="solid"/>
              <a:miter/>
            </a:ln>
          </p:spPr>
        </p:sp>
      </p:grpSp>
      <p:grpSp>
        <p:nvGrpSpPr>
          <p:cNvPr name="Group 16" id="16"/>
          <p:cNvGrpSpPr/>
          <p:nvPr/>
        </p:nvGrpSpPr>
        <p:grpSpPr>
          <a:xfrm rot="0">
            <a:off x="9470178" y="4837555"/>
            <a:ext cx="6299160" cy="5449445"/>
            <a:chOff x="0" y="0"/>
            <a:chExt cx="8359943" cy="7232242"/>
          </a:xfrm>
        </p:grpSpPr>
        <p:sp>
          <p:nvSpPr>
            <p:cNvPr name="Freeform 17" id="17"/>
            <p:cNvSpPr/>
            <p:nvPr/>
          </p:nvSpPr>
          <p:spPr>
            <a:xfrm flipH="false" flipV="false" rot="0">
              <a:off x="0" y="0"/>
              <a:ext cx="8359943" cy="7232242"/>
            </a:xfrm>
            <a:custGeom>
              <a:avLst/>
              <a:gdLst/>
              <a:ahLst/>
              <a:cxnLst/>
              <a:rect r="r" b="b" t="t" l="l"/>
              <a:pathLst>
                <a:path h="7232242" w="8359943">
                  <a:moveTo>
                    <a:pt x="6269958" y="0"/>
                  </a:moveTo>
                  <a:lnTo>
                    <a:pt x="2089986" y="0"/>
                  </a:lnTo>
                  <a:lnTo>
                    <a:pt x="0" y="3616121"/>
                  </a:lnTo>
                  <a:lnTo>
                    <a:pt x="2089986" y="7232242"/>
                  </a:lnTo>
                  <a:lnTo>
                    <a:pt x="6269958" y="7232242"/>
                  </a:lnTo>
                  <a:lnTo>
                    <a:pt x="8359943" y="3616121"/>
                  </a:lnTo>
                  <a:close/>
                </a:path>
              </a:pathLst>
            </a:custGeom>
            <a:blipFill>
              <a:blip r:embed="rId8"/>
              <a:stretch>
                <a:fillRect l="-26841" t="0" r="-26841" b="0"/>
              </a:stretch>
            </a:blipFill>
            <a:ln w="190500" cap="sq">
              <a:solidFill>
                <a:srgbClr val="84282E"/>
              </a:solidFill>
              <a:prstDash val="solid"/>
              <a:miter/>
            </a:ln>
          </p:spPr>
        </p:sp>
      </p:grpSp>
      <p:sp>
        <p:nvSpPr>
          <p:cNvPr name="TextBox 18" id="18"/>
          <p:cNvSpPr txBox="true"/>
          <p:nvPr/>
        </p:nvSpPr>
        <p:spPr>
          <a:xfrm rot="0">
            <a:off x="893349" y="2262649"/>
            <a:ext cx="5691750" cy="2185035"/>
          </a:xfrm>
          <a:prstGeom prst="rect">
            <a:avLst/>
          </a:prstGeom>
        </p:spPr>
        <p:txBody>
          <a:bodyPr anchor="t" rtlCol="false" tIns="0" lIns="0" bIns="0" rIns="0">
            <a:spAutoFit/>
          </a:bodyPr>
          <a:lstStyle/>
          <a:p>
            <a:pPr algn="l">
              <a:lnSpc>
                <a:spcPts val="8400"/>
              </a:lnSpc>
            </a:pPr>
            <a:r>
              <a:rPr lang="en-US" sz="8400" b="true">
                <a:solidFill>
                  <a:srgbClr val="FFFFFF"/>
                </a:solidFill>
                <a:latin typeface="Oswald Bold"/>
                <a:ea typeface="Oswald Bold"/>
                <a:cs typeface="Oswald Bold"/>
                <a:sym typeface="Oswald Bold"/>
              </a:rPr>
              <a:t>Methods of FDI</a:t>
            </a:r>
          </a:p>
        </p:txBody>
      </p:sp>
      <p:sp>
        <p:nvSpPr>
          <p:cNvPr name="TextBox 19" id="19"/>
          <p:cNvSpPr txBox="true"/>
          <p:nvPr/>
        </p:nvSpPr>
        <p:spPr>
          <a:xfrm rot="0">
            <a:off x="875640" y="5440843"/>
            <a:ext cx="7902120" cy="3124200"/>
          </a:xfrm>
          <a:prstGeom prst="rect">
            <a:avLst/>
          </a:prstGeom>
        </p:spPr>
        <p:txBody>
          <a:bodyPr anchor="t" rtlCol="false" tIns="0" lIns="0" bIns="0" rIns="0">
            <a:spAutoFit/>
          </a:bodyPr>
          <a:lstStyle/>
          <a:p>
            <a:pPr algn="just">
              <a:lnSpc>
                <a:spcPts val="4200"/>
              </a:lnSpc>
            </a:pPr>
            <a:r>
              <a:rPr lang="en-US" sz="3000">
                <a:solidFill>
                  <a:srgbClr val="FFFFFF"/>
                </a:solidFill>
                <a:latin typeface="Nunito"/>
                <a:ea typeface="Nunito"/>
                <a:cs typeface="Nunito"/>
                <a:sym typeface="Nunito"/>
              </a:rPr>
              <a:t>• Wholly Owned Subsidiaries: Setting up a new business fully owned by the investor.</a:t>
            </a:r>
          </a:p>
          <a:p>
            <a:pPr algn="just">
              <a:lnSpc>
                <a:spcPts val="4200"/>
              </a:lnSpc>
            </a:pPr>
            <a:r>
              <a:rPr lang="en-US" sz="3000">
                <a:solidFill>
                  <a:srgbClr val="FFFFFF"/>
                </a:solidFill>
                <a:latin typeface="Nunito"/>
                <a:ea typeface="Nunito"/>
                <a:cs typeface="Nunito"/>
                <a:sym typeface="Nunito"/>
              </a:rPr>
              <a:t>• Joint Ventures: Partnering with local firms to share ownership and risks.</a:t>
            </a:r>
          </a:p>
          <a:p>
            <a:pPr algn="just">
              <a:lnSpc>
                <a:spcPts val="4200"/>
              </a:lnSpc>
            </a:pPr>
            <a:r>
              <a:rPr lang="en-US" sz="3000">
                <a:solidFill>
                  <a:srgbClr val="FFFFFF"/>
                </a:solidFill>
                <a:latin typeface="Nunito"/>
                <a:ea typeface="Nunito"/>
                <a:cs typeface="Nunito"/>
                <a:sym typeface="Nunito"/>
              </a:rPr>
              <a:t>• Mergers &amp; Acquisitions: Taking control of or merging with an existing foreign enterprise.</a:t>
            </a:r>
          </a:p>
        </p:txBody>
      </p:sp>
      <p:sp>
        <p:nvSpPr>
          <p:cNvPr name="Freeform 20" id="20"/>
          <p:cNvSpPr/>
          <p:nvPr/>
        </p:nvSpPr>
        <p:spPr>
          <a:xfrm flipH="false" flipV="false" rot="0">
            <a:off x="5146335" y="1964809"/>
            <a:ext cx="879452" cy="271831"/>
          </a:xfrm>
          <a:custGeom>
            <a:avLst/>
            <a:gdLst/>
            <a:ahLst/>
            <a:cxnLst/>
            <a:rect r="r" b="b" t="t" l="l"/>
            <a:pathLst>
              <a:path h="271831" w="879452">
                <a:moveTo>
                  <a:pt x="0" y="0"/>
                </a:moveTo>
                <a:lnTo>
                  <a:pt x="879452" y="0"/>
                </a:lnTo>
                <a:lnTo>
                  <a:pt x="879452" y="271830"/>
                </a:lnTo>
                <a:lnTo>
                  <a:pt x="0" y="2718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pic>
        <p:nvPicPr>
          <p:cNvPr name="Picture 3" id="3"/>
          <p:cNvPicPr>
            <a:picLocks noChangeAspect="true"/>
          </p:cNvPicPr>
          <p:nvPr/>
        </p:nvPicPr>
        <p:blipFill>
          <a:blip r:embed="rId3"/>
          <a:stretch>
            <a:fillRect/>
          </a:stretch>
        </p:blipFill>
        <p:spPr>
          <a:xfrm rot="0">
            <a:off x="6944052" y="824586"/>
            <a:ext cx="11252998" cy="9380488"/>
          </a:xfrm>
          <a:prstGeom prst="rect">
            <a:avLst/>
          </a:prstGeom>
        </p:spPr>
      </p:pic>
      <p:grpSp>
        <p:nvGrpSpPr>
          <p:cNvPr name="Group 4" id="4"/>
          <p:cNvGrpSpPr/>
          <p:nvPr/>
        </p:nvGrpSpPr>
        <p:grpSpPr>
          <a:xfrm rot="0">
            <a:off x="-4729451" y="2582191"/>
            <a:ext cx="13151647" cy="2016313"/>
            <a:chOff x="0" y="0"/>
            <a:chExt cx="3976191" cy="609600"/>
          </a:xfrm>
        </p:grpSpPr>
        <p:sp>
          <p:nvSpPr>
            <p:cNvPr name="Freeform 5" id="5"/>
            <p:cNvSpPr/>
            <p:nvPr/>
          </p:nvSpPr>
          <p:spPr>
            <a:xfrm flipH="false" flipV="false" rot="0">
              <a:off x="0" y="0"/>
              <a:ext cx="3976191" cy="609600"/>
            </a:xfrm>
            <a:custGeom>
              <a:avLst/>
              <a:gdLst/>
              <a:ahLst/>
              <a:cxnLst/>
              <a:rect r="r" b="b" t="t" l="l"/>
              <a:pathLst>
                <a:path h="609600" w="3976191">
                  <a:moveTo>
                    <a:pt x="203200" y="0"/>
                  </a:moveTo>
                  <a:lnTo>
                    <a:pt x="3772991" y="0"/>
                  </a:lnTo>
                  <a:lnTo>
                    <a:pt x="3976191" y="609600"/>
                  </a:lnTo>
                  <a:lnTo>
                    <a:pt x="0" y="609600"/>
                  </a:lnTo>
                  <a:lnTo>
                    <a:pt x="203200" y="0"/>
                  </a:lnTo>
                  <a:close/>
                </a:path>
              </a:pathLst>
            </a:custGeom>
            <a:solidFill>
              <a:srgbClr val="7B1919"/>
            </a:solidFill>
          </p:spPr>
        </p:sp>
        <p:sp>
          <p:nvSpPr>
            <p:cNvPr name="TextBox 6" id="6"/>
            <p:cNvSpPr txBox="true"/>
            <p:nvPr/>
          </p:nvSpPr>
          <p:spPr>
            <a:xfrm>
              <a:off x="127000" y="-38100"/>
              <a:ext cx="3722191" cy="647700"/>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397601" y="3112192"/>
            <a:ext cx="7100743" cy="1118235"/>
          </a:xfrm>
          <a:prstGeom prst="rect">
            <a:avLst/>
          </a:prstGeom>
        </p:spPr>
        <p:txBody>
          <a:bodyPr anchor="t" rtlCol="false" tIns="0" lIns="0" bIns="0" rIns="0">
            <a:spAutoFit/>
          </a:bodyPr>
          <a:lstStyle/>
          <a:p>
            <a:pPr algn="l">
              <a:lnSpc>
                <a:spcPts val="8400"/>
              </a:lnSpc>
            </a:pPr>
            <a:r>
              <a:rPr lang="en-US" sz="8400" b="true">
                <a:solidFill>
                  <a:srgbClr val="FFFFFF"/>
                </a:solidFill>
                <a:latin typeface="Oswald Bold"/>
                <a:ea typeface="Oswald Bold"/>
                <a:cs typeface="Oswald Bold"/>
                <a:sym typeface="Oswald Bold"/>
              </a:rPr>
              <a:t>Methods of FDI</a:t>
            </a:r>
          </a:p>
        </p:txBody>
      </p:sp>
      <p:grpSp>
        <p:nvGrpSpPr>
          <p:cNvPr name="Group 8" id="8"/>
          <p:cNvGrpSpPr/>
          <p:nvPr/>
        </p:nvGrpSpPr>
        <p:grpSpPr>
          <a:xfrm rot="0">
            <a:off x="5854545" y="0"/>
            <a:ext cx="18624154" cy="879452"/>
            <a:chOff x="0" y="0"/>
            <a:chExt cx="6735843" cy="318073"/>
          </a:xfrm>
        </p:grpSpPr>
        <p:sp>
          <p:nvSpPr>
            <p:cNvPr name="Freeform 9" id="9"/>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0" id="10"/>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488554" y="9794012"/>
            <a:ext cx="10440007" cy="492988"/>
            <a:chOff x="0" y="0"/>
            <a:chExt cx="6735843" cy="318073"/>
          </a:xfrm>
        </p:grpSpPr>
        <p:sp>
          <p:nvSpPr>
            <p:cNvPr name="Freeform 12" id="12"/>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13" id="13"/>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15" id="15"/>
          <p:cNvSpPr txBox="true"/>
          <p:nvPr/>
        </p:nvSpPr>
        <p:spPr>
          <a:xfrm rot="0">
            <a:off x="556089" y="5075632"/>
            <a:ext cx="5560894" cy="4182668"/>
          </a:xfrm>
          <a:prstGeom prst="rect">
            <a:avLst/>
          </a:prstGeom>
        </p:spPr>
        <p:txBody>
          <a:bodyPr anchor="t" rtlCol="false" tIns="0" lIns="0" bIns="0" rIns="0">
            <a:spAutoFit/>
          </a:bodyPr>
          <a:lstStyle/>
          <a:p>
            <a:pPr algn="just">
              <a:lnSpc>
                <a:spcPts val="3735"/>
              </a:lnSpc>
            </a:pPr>
            <a:r>
              <a:rPr lang="en-US" sz="2668">
                <a:solidFill>
                  <a:srgbClr val="FFFFFF"/>
                </a:solidFill>
                <a:latin typeface="Nunito"/>
                <a:ea typeface="Nunito"/>
                <a:cs typeface="Nunito"/>
                <a:sym typeface="Nunito"/>
              </a:rPr>
              <a:t>• Wholly Owned Subsidiaries: Setting up a new business fully owned by the investor.</a:t>
            </a:r>
          </a:p>
          <a:p>
            <a:pPr algn="just">
              <a:lnSpc>
                <a:spcPts val="3735"/>
              </a:lnSpc>
            </a:pPr>
            <a:r>
              <a:rPr lang="en-US" sz="2668">
                <a:solidFill>
                  <a:srgbClr val="FFFFFF"/>
                </a:solidFill>
                <a:latin typeface="Nunito"/>
                <a:ea typeface="Nunito"/>
                <a:cs typeface="Nunito"/>
                <a:sym typeface="Nunito"/>
              </a:rPr>
              <a:t>• Joint Ventures: Partnering with local firms to share ownership and risks.</a:t>
            </a:r>
          </a:p>
          <a:p>
            <a:pPr algn="just">
              <a:lnSpc>
                <a:spcPts val="3735"/>
              </a:lnSpc>
            </a:pPr>
            <a:r>
              <a:rPr lang="en-US" sz="2668">
                <a:solidFill>
                  <a:srgbClr val="FFFFFF"/>
                </a:solidFill>
                <a:latin typeface="Nunito"/>
                <a:ea typeface="Nunito"/>
                <a:cs typeface="Nunito"/>
                <a:sym typeface="Nunito"/>
              </a:rPr>
              <a:t>• Mergers &amp; Acquisitions: Taking control of or merging with an existing foreign enterprise.</a:t>
            </a:r>
          </a:p>
        </p:txBody>
      </p:sp>
    </p:spTree>
  </p:cSld>
  <p:clrMapOvr>
    <a:masterClrMapping/>
  </p:clrMapOvr>
  <p:transition spd="fast">
    <p:fade/>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5854545" y="0"/>
            <a:ext cx="18624154" cy="879452"/>
            <a:chOff x="0" y="0"/>
            <a:chExt cx="6735843" cy="318073"/>
          </a:xfrm>
        </p:grpSpPr>
        <p:sp>
          <p:nvSpPr>
            <p:cNvPr name="Freeform 4" id="4"/>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5" id="5"/>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488554" y="9794012"/>
            <a:ext cx="10440007" cy="492988"/>
            <a:chOff x="0" y="0"/>
            <a:chExt cx="6735843" cy="318073"/>
          </a:xfrm>
        </p:grpSpPr>
        <p:sp>
          <p:nvSpPr>
            <p:cNvPr name="Freeform 7" id="7"/>
            <p:cNvSpPr/>
            <p:nvPr/>
          </p:nvSpPr>
          <p:spPr>
            <a:xfrm flipH="false" flipV="false" rot="0">
              <a:off x="0" y="0"/>
              <a:ext cx="6735842" cy="318073"/>
            </a:xfrm>
            <a:custGeom>
              <a:avLst/>
              <a:gdLst/>
              <a:ahLst/>
              <a:cxnLst/>
              <a:rect r="r" b="b" t="t" l="l"/>
              <a:pathLst>
                <a:path h="318073" w="6735842">
                  <a:moveTo>
                    <a:pt x="203200" y="0"/>
                  </a:moveTo>
                  <a:lnTo>
                    <a:pt x="6532642" y="0"/>
                  </a:lnTo>
                  <a:lnTo>
                    <a:pt x="6735842" y="318073"/>
                  </a:lnTo>
                  <a:lnTo>
                    <a:pt x="0" y="318073"/>
                  </a:lnTo>
                  <a:lnTo>
                    <a:pt x="203200" y="0"/>
                  </a:lnTo>
                  <a:close/>
                </a:path>
              </a:pathLst>
            </a:custGeom>
            <a:solidFill>
              <a:srgbClr val="7B1919"/>
            </a:solidFill>
          </p:spPr>
        </p:sp>
        <p:sp>
          <p:nvSpPr>
            <p:cNvPr name="TextBox 8" id="8"/>
            <p:cNvSpPr txBox="true"/>
            <p:nvPr/>
          </p:nvSpPr>
          <p:spPr>
            <a:xfrm>
              <a:off x="127000" y="-38100"/>
              <a:ext cx="6481843" cy="356173"/>
            </a:xfrm>
            <a:prstGeom prst="rect">
              <a:avLst/>
            </a:prstGeom>
          </p:spPr>
          <p:txBody>
            <a:bodyPr anchor="ctr" rtlCol="false" tIns="50800" lIns="50800" bIns="50800" rIns="50800"/>
            <a:lstStyle/>
            <a:p>
              <a:pPr algn="ctr">
                <a:lnSpc>
                  <a:spcPts val="2659"/>
                </a:lnSpc>
                <a:spcBef>
                  <a:spcPct val="0"/>
                </a:spcBef>
              </a:pPr>
            </a:p>
          </p:txBody>
        </p:sp>
      </p:grpSp>
      <p:sp>
        <p:nvSpPr>
          <p:cNvPr name="Freeform 9" id="9"/>
          <p:cNvSpPr/>
          <p:nvPr/>
        </p:nvSpPr>
        <p:spPr>
          <a:xfrm flipH="false" flipV="false" rot="0">
            <a:off x="1028700" y="834924"/>
            <a:ext cx="571297" cy="709285"/>
          </a:xfrm>
          <a:custGeom>
            <a:avLst/>
            <a:gdLst/>
            <a:ahLst/>
            <a:cxnLst/>
            <a:rect r="r" b="b" t="t" l="l"/>
            <a:pathLst>
              <a:path h="709285" w="571297">
                <a:moveTo>
                  <a:pt x="0" y="0"/>
                </a:moveTo>
                <a:lnTo>
                  <a:pt x="571297" y="0"/>
                </a:lnTo>
                <a:lnTo>
                  <a:pt x="571297" y="709285"/>
                </a:lnTo>
                <a:lnTo>
                  <a:pt x="0" y="709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10" id="10"/>
          <p:cNvSpPr/>
          <p:nvPr/>
        </p:nvSpPr>
        <p:spPr>
          <a:xfrm flipH="false" flipV="false" rot="0">
            <a:off x="13344028" y="1241067"/>
            <a:ext cx="2936635" cy="2002251"/>
          </a:xfrm>
          <a:custGeom>
            <a:avLst/>
            <a:gdLst/>
            <a:ahLst/>
            <a:cxnLst/>
            <a:rect r="r" b="b" t="t" l="l"/>
            <a:pathLst>
              <a:path h="2002251" w="2936635">
                <a:moveTo>
                  <a:pt x="0" y="0"/>
                </a:moveTo>
                <a:lnTo>
                  <a:pt x="2936635" y="0"/>
                </a:lnTo>
                <a:lnTo>
                  <a:pt x="2936635" y="2002251"/>
                </a:lnTo>
                <a:lnTo>
                  <a:pt x="0" y="20022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6257935" y="2011936"/>
            <a:ext cx="13729417" cy="1856995"/>
            <a:chOff x="0" y="0"/>
            <a:chExt cx="4506986" cy="609600"/>
          </a:xfrm>
        </p:grpSpPr>
        <p:sp>
          <p:nvSpPr>
            <p:cNvPr name="Freeform 12" id="12"/>
            <p:cNvSpPr/>
            <p:nvPr/>
          </p:nvSpPr>
          <p:spPr>
            <a:xfrm flipH="false" flipV="false" rot="0">
              <a:off x="0" y="0"/>
              <a:ext cx="4506987" cy="609600"/>
            </a:xfrm>
            <a:custGeom>
              <a:avLst/>
              <a:gdLst/>
              <a:ahLst/>
              <a:cxnLst/>
              <a:rect r="r" b="b" t="t" l="l"/>
              <a:pathLst>
                <a:path h="609600" w="4506987">
                  <a:moveTo>
                    <a:pt x="203200" y="0"/>
                  </a:moveTo>
                  <a:lnTo>
                    <a:pt x="4303787" y="0"/>
                  </a:lnTo>
                  <a:lnTo>
                    <a:pt x="4506987" y="609600"/>
                  </a:lnTo>
                  <a:lnTo>
                    <a:pt x="0" y="609600"/>
                  </a:lnTo>
                  <a:lnTo>
                    <a:pt x="203200" y="0"/>
                  </a:lnTo>
                  <a:close/>
                </a:path>
              </a:pathLst>
            </a:custGeom>
            <a:solidFill>
              <a:srgbClr val="7B1919"/>
            </a:solidFill>
          </p:spPr>
        </p:sp>
        <p:sp>
          <p:nvSpPr>
            <p:cNvPr name="TextBox 13" id="13"/>
            <p:cNvSpPr txBox="true"/>
            <p:nvPr/>
          </p:nvSpPr>
          <p:spPr>
            <a:xfrm>
              <a:off x="127000" y="-38100"/>
              <a:ext cx="4252986" cy="647700"/>
            </a:xfrm>
            <a:prstGeom prst="rect">
              <a:avLst/>
            </a:prstGeom>
          </p:spPr>
          <p:txBody>
            <a:bodyPr anchor="ctr" rtlCol="false" tIns="50800" lIns="50800" bIns="50800" rIns="50800"/>
            <a:lstStyle/>
            <a:p>
              <a:pPr algn="ctr">
                <a:lnSpc>
                  <a:spcPts val="2659"/>
                </a:lnSpc>
                <a:spcBef>
                  <a:spcPct val="0"/>
                </a:spcBef>
              </a:pPr>
            </a:p>
          </p:txBody>
        </p:sp>
      </p:grpSp>
      <p:sp>
        <p:nvSpPr>
          <p:cNvPr name="TextBox 14" id="14"/>
          <p:cNvSpPr txBox="true"/>
          <p:nvPr/>
        </p:nvSpPr>
        <p:spPr>
          <a:xfrm rot="0">
            <a:off x="1028700" y="2313650"/>
            <a:ext cx="6742834" cy="1118235"/>
          </a:xfrm>
          <a:prstGeom prst="rect">
            <a:avLst/>
          </a:prstGeom>
        </p:spPr>
        <p:txBody>
          <a:bodyPr anchor="t" rtlCol="false" tIns="0" lIns="0" bIns="0" rIns="0">
            <a:spAutoFit/>
          </a:bodyPr>
          <a:lstStyle/>
          <a:p>
            <a:pPr algn="l">
              <a:lnSpc>
                <a:spcPts val="8400"/>
              </a:lnSpc>
            </a:pPr>
            <a:r>
              <a:rPr lang="en-US" sz="8400" b="true">
                <a:solidFill>
                  <a:srgbClr val="FFFFFF"/>
                </a:solidFill>
                <a:latin typeface="Oswald Bold"/>
                <a:ea typeface="Oswald Bold"/>
                <a:cs typeface="Oswald Bold"/>
                <a:sym typeface="Oswald Bold"/>
              </a:rPr>
              <a:t>Motives for FDI</a:t>
            </a:r>
          </a:p>
        </p:txBody>
      </p:sp>
      <p:sp>
        <p:nvSpPr>
          <p:cNvPr name="TextBox 15" id="15"/>
          <p:cNvSpPr txBox="true"/>
          <p:nvPr/>
        </p:nvSpPr>
        <p:spPr>
          <a:xfrm rot="0">
            <a:off x="1599997" y="4301431"/>
            <a:ext cx="12029680" cy="4993407"/>
          </a:xfrm>
          <a:prstGeom prst="rect">
            <a:avLst/>
          </a:prstGeom>
        </p:spPr>
        <p:txBody>
          <a:bodyPr anchor="t" rtlCol="false" tIns="0" lIns="0" bIns="0" rIns="0">
            <a:spAutoFit/>
          </a:bodyPr>
          <a:lstStyle/>
          <a:p>
            <a:pPr algn="just">
              <a:lnSpc>
                <a:spcPts val="5028"/>
              </a:lnSpc>
            </a:pPr>
            <a:r>
              <a:rPr lang="en-US" sz="3591">
                <a:solidFill>
                  <a:srgbClr val="FFFFFF"/>
                </a:solidFill>
                <a:latin typeface="Nunito"/>
                <a:ea typeface="Nunito"/>
                <a:cs typeface="Nunito"/>
                <a:sym typeface="Nunito"/>
              </a:rPr>
              <a:t>• Resource Seeking: Access natural resources or raw materials.</a:t>
            </a:r>
          </a:p>
          <a:p>
            <a:pPr algn="just">
              <a:lnSpc>
                <a:spcPts val="5028"/>
              </a:lnSpc>
            </a:pPr>
            <a:r>
              <a:rPr lang="en-US" sz="3591">
                <a:solidFill>
                  <a:srgbClr val="FFFFFF"/>
                </a:solidFill>
                <a:latin typeface="Nunito"/>
                <a:ea typeface="Nunito"/>
                <a:cs typeface="Nunito"/>
                <a:sym typeface="Nunito"/>
              </a:rPr>
              <a:t>• Market Seeking: Enter new or large markets to increase sales and growth.</a:t>
            </a:r>
          </a:p>
          <a:p>
            <a:pPr algn="just">
              <a:lnSpc>
                <a:spcPts val="5028"/>
              </a:lnSpc>
            </a:pPr>
            <a:r>
              <a:rPr lang="en-US" sz="3591">
                <a:solidFill>
                  <a:srgbClr val="FFFFFF"/>
                </a:solidFill>
                <a:latin typeface="Nunito"/>
                <a:ea typeface="Nunito"/>
                <a:cs typeface="Nunito"/>
                <a:sym typeface="Nunito"/>
              </a:rPr>
              <a:t>• Efficiency Seeking: Optimize production costs via favorable labor or logistics.</a:t>
            </a:r>
          </a:p>
          <a:p>
            <a:pPr algn="just">
              <a:lnSpc>
                <a:spcPts val="5028"/>
              </a:lnSpc>
            </a:pPr>
            <a:r>
              <a:rPr lang="en-US" sz="3591">
                <a:solidFill>
                  <a:srgbClr val="FFFFFF"/>
                </a:solidFill>
                <a:latin typeface="Nunito"/>
                <a:ea typeface="Nunito"/>
                <a:cs typeface="Nunito"/>
                <a:sym typeface="Nunito"/>
              </a:rPr>
              <a:t>• Strategic Asset Seeking: Acquire advanced technology, brands, or distribution networks.</a:t>
            </a:r>
          </a:p>
        </p:txBody>
      </p:sp>
      <p:sp>
        <p:nvSpPr>
          <p:cNvPr name="Freeform 16" id="16"/>
          <p:cNvSpPr/>
          <p:nvPr/>
        </p:nvSpPr>
        <p:spPr>
          <a:xfrm flipH="true" flipV="true" rot="0">
            <a:off x="15962984" y="0"/>
            <a:ext cx="2752366" cy="2482133"/>
          </a:xfrm>
          <a:custGeom>
            <a:avLst/>
            <a:gdLst/>
            <a:ahLst/>
            <a:cxnLst/>
            <a:rect r="r" b="b" t="t" l="l"/>
            <a:pathLst>
              <a:path h="2482133" w="2752366">
                <a:moveTo>
                  <a:pt x="2752366" y="2482133"/>
                </a:moveTo>
                <a:lnTo>
                  <a:pt x="0" y="2482133"/>
                </a:lnTo>
                <a:lnTo>
                  <a:pt x="0" y="0"/>
                </a:lnTo>
                <a:lnTo>
                  <a:pt x="2752366" y="0"/>
                </a:lnTo>
                <a:lnTo>
                  <a:pt x="2752366" y="2482133"/>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649335" y="8471036"/>
            <a:ext cx="2934019" cy="2645952"/>
          </a:xfrm>
          <a:custGeom>
            <a:avLst/>
            <a:gdLst/>
            <a:ahLst/>
            <a:cxnLst/>
            <a:rect r="r" b="b" t="t" l="l"/>
            <a:pathLst>
              <a:path h="2645952" w="2934019">
                <a:moveTo>
                  <a:pt x="0" y="0"/>
                </a:moveTo>
                <a:lnTo>
                  <a:pt x="2934019" y="0"/>
                </a:lnTo>
                <a:lnTo>
                  <a:pt x="2934019" y="2645952"/>
                </a:lnTo>
                <a:lnTo>
                  <a:pt x="0" y="264595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16379848" y="4312102"/>
            <a:ext cx="879452" cy="271831"/>
          </a:xfrm>
          <a:custGeom>
            <a:avLst/>
            <a:gdLst/>
            <a:ahLst/>
            <a:cxnLst/>
            <a:rect r="r" b="b" t="t" l="l"/>
            <a:pathLst>
              <a:path h="271831" w="879452">
                <a:moveTo>
                  <a:pt x="0" y="0"/>
                </a:moveTo>
                <a:lnTo>
                  <a:pt x="879452" y="0"/>
                </a:lnTo>
                <a:lnTo>
                  <a:pt x="879452" y="271830"/>
                </a:lnTo>
                <a:lnTo>
                  <a:pt x="0" y="27183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DAG23vYmzS8</dc:identifier>
  <dcterms:modified xsi:type="dcterms:W3CDTF">2011-08-01T06:04:30Z</dcterms:modified>
  <cp:revision>1</cp:revision>
  <dc:title>Stock Market</dc:title>
</cp:coreProperties>
</file>